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307" r:id="rId2"/>
    <p:sldId id="308" r:id="rId3"/>
    <p:sldId id="309" r:id="rId4"/>
    <p:sldId id="324" r:id="rId5"/>
    <p:sldId id="339" r:id="rId6"/>
    <p:sldId id="320" r:id="rId7"/>
    <p:sldId id="321" r:id="rId8"/>
    <p:sldId id="310" r:id="rId9"/>
    <p:sldId id="325" r:id="rId10"/>
    <p:sldId id="326" r:id="rId11"/>
    <p:sldId id="336" r:id="rId12"/>
    <p:sldId id="311" r:id="rId13"/>
    <p:sldId id="333" r:id="rId14"/>
    <p:sldId id="327" r:id="rId15"/>
    <p:sldId id="334" r:id="rId16"/>
    <p:sldId id="335" r:id="rId17"/>
    <p:sldId id="337" r:id="rId18"/>
    <p:sldId id="338" r:id="rId19"/>
    <p:sldId id="319" r:id="rId20"/>
    <p:sldId id="328" r:id="rId21"/>
    <p:sldId id="329" r:id="rId22"/>
    <p:sldId id="330" r:id="rId23"/>
    <p:sldId id="312" r:id="rId24"/>
    <p:sldId id="322" r:id="rId25"/>
    <p:sldId id="323" r:id="rId26"/>
    <p:sldId id="313" r:id="rId27"/>
    <p:sldId id="314" r:id="rId28"/>
    <p:sldId id="316" r:id="rId29"/>
    <p:sldId id="317" r:id="rId30"/>
    <p:sldId id="304" r:id="rId31"/>
    <p:sldId id="301" r:id="rId32"/>
    <p:sldId id="306" r:id="rId33"/>
    <p:sldId id="318" r:id="rId34"/>
    <p:sldId id="332" r:id="rId35"/>
    <p:sldId id="331" r:id="rId36"/>
    <p:sldId id="290" r:id="rId37"/>
    <p:sldId id="303" r:id="rId38"/>
    <p:sldId id="260" r:id="rId39"/>
    <p:sldId id="298" r:id="rId40"/>
    <p:sldId id="300" r:id="rId41"/>
  </p:sldIdLst>
  <p:sldSz cx="9144000" cy="6858000" type="screen4x3"/>
  <p:notesSz cx="6761163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EFF"/>
    <a:srgbClr val="66FFCC"/>
    <a:srgbClr val="FF9999"/>
    <a:srgbClr val="CCFFFF"/>
    <a:srgbClr val="CCFFCC"/>
    <a:srgbClr val="CCECFF"/>
    <a:srgbClr val="C0C0C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660" autoAdjust="0"/>
  </p:normalViewPr>
  <p:slideViewPr>
    <p:cSldViewPr>
      <p:cViewPr varScale="1">
        <p:scale>
          <a:sx n="117" d="100"/>
          <a:sy n="117" d="100"/>
        </p:scale>
        <p:origin x="-8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4513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4E054F-C74F-47A9-9E3A-0DA7246CC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36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E4794-6EFA-4454-9A63-251E01870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A45FA-FC3D-4684-9B19-D7C5B8F30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1E3F7-247C-4222-95CE-07F128B35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5529C-7AFC-4BE3-AA7B-F9226D06A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45250-C9C4-4C76-810F-42FE0B5E8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93D78-B93B-456D-82A8-BDBD63901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E740D-22DE-4FB0-8854-53EE7991A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57FC5-9BD0-480A-8164-50DB1BBD4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1D5FF-D272-4A6B-B1BA-AB2A21D64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0BB82-1A37-46A5-9FCC-4511D45A4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93CE-495B-4982-AC00-0FE7875B7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rgbClr val="81DEFF"/>
            </a:gs>
            <a:gs pos="50000">
              <a:schemeClr val="tx1"/>
            </a:gs>
            <a:gs pos="100000">
              <a:srgbClr val="81DEFF"/>
            </a:gs>
          </a:gsLst>
          <a:lin ang="10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50E0A1E-9C87-4D53-A7C5-4B64741BF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4.pn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~1\NIO-6\LOCALS~1\Temp\ns\1E3.files\image001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Плотность 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071546"/>
            <a:ext cx="8572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2"/>
                </a:solidFill>
              </a:rPr>
              <a:t>Плотность</a:t>
            </a:r>
            <a:r>
              <a:rPr lang="ru-RU" sz="1600" dirty="0" smtClean="0">
                <a:solidFill>
                  <a:schemeClr val="bg2"/>
                </a:solidFill>
              </a:rPr>
              <a:t> является одной из важнейших характеристик нефти и нефтепродуктов. Связана с составом нефти и определяется им.  Плотность большинства нефтей находится в пределах 830-960 г/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bg2"/>
                </a:solidFill>
              </a:rPr>
              <a:t>см</a:t>
            </a:r>
            <a:r>
              <a:rPr lang="ru-RU" sz="1600" baseline="30000" dirty="0" smtClean="0">
                <a:solidFill>
                  <a:schemeClr val="bg2"/>
                </a:solidFill>
              </a:rPr>
              <a:t>3</a:t>
            </a:r>
            <a:r>
              <a:rPr lang="ru-RU" sz="1600" dirty="0" smtClean="0">
                <a:solidFill>
                  <a:schemeClr val="bg2"/>
                </a:solidFill>
              </a:rPr>
              <a:t> . Плотность нефти зависит от многих факторов : хим. природы входящих в нее веществ, фракционного состава, количества смолистых веществ, количества растворенных газов.</a:t>
            </a:r>
          </a:p>
          <a:p>
            <a:pPr algn="just"/>
            <a:endParaRPr lang="ru-RU" sz="1600" dirty="0" smtClean="0">
              <a:solidFill>
                <a:schemeClr val="bg2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Плотность измеряется массой, содержащейся в единице объема:</a:t>
            </a:r>
          </a:p>
          <a:p>
            <a:pPr algn="ctr">
              <a:lnSpc>
                <a:spcPct val="150000"/>
              </a:lnSpc>
            </a:pPr>
            <a:r>
              <a:rPr lang="el-GR" sz="3200" b="1" dirty="0" smtClean="0">
                <a:solidFill>
                  <a:schemeClr val="bg2"/>
                </a:solidFill>
              </a:rPr>
              <a:t>ρ</a:t>
            </a:r>
            <a:r>
              <a:rPr lang="ru-RU" sz="3200" b="1" dirty="0" smtClean="0">
                <a:solidFill>
                  <a:schemeClr val="bg2"/>
                </a:solidFill>
              </a:rPr>
              <a:t> =</a:t>
            </a:r>
            <a:r>
              <a:rPr lang="en-US" sz="3200" b="1" dirty="0" smtClean="0">
                <a:solidFill>
                  <a:schemeClr val="bg2"/>
                </a:solidFill>
              </a:rPr>
              <a:t> m/</a:t>
            </a:r>
            <a:r>
              <a:rPr lang="el-GR" sz="3200" b="1" dirty="0" smtClean="0">
                <a:solidFill>
                  <a:schemeClr val="bg2"/>
                </a:solidFill>
              </a:rPr>
              <a:t>ν</a:t>
            </a:r>
            <a:r>
              <a:rPr lang="ru-RU" sz="3200" b="1" dirty="0" smtClean="0">
                <a:solidFill>
                  <a:schemeClr val="bg2"/>
                </a:solidFill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2"/>
                </a:solidFill>
              </a:rPr>
              <a:t>где </a:t>
            </a:r>
            <a:r>
              <a:rPr lang="el-GR" sz="1600" b="1" dirty="0" smtClean="0">
                <a:solidFill>
                  <a:schemeClr val="bg2"/>
                </a:solidFill>
              </a:rPr>
              <a:t>ρ</a:t>
            </a:r>
            <a:r>
              <a:rPr lang="ru-RU" sz="1600" dirty="0" smtClean="0">
                <a:solidFill>
                  <a:schemeClr val="bg2"/>
                </a:solidFill>
              </a:rPr>
              <a:t> - плотность тела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chemeClr val="bg2"/>
                </a:solidFill>
              </a:rPr>
              <a:t>m</a:t>
            </a:r>
            <a:r>
              <a:rPr lang="en-US" sz="1600" dirty="0" smtClean="0">
                <a:solidFill>
                  <a:schemeClr val="bg2"/>
                </a:solidFill>
              </a:rPr>
              <a:t> – </a:t>
            </a:r>
            <a:r>
              <a:rPr lang="ru-RU" sz="1600" dirty="0" smtClean="0">
                <a:solidFill>
                  <a:schemeClr val="bg2"/>
                </a:solidFill>
              </a:rPr>
              <a:t>масса тела</a:t>
            </a:r>
          </a:p>
          <a:p>
            <a:pPr algn="ctr">
              <a:lnSpc>
                <a:spcPct val="150000"/>
              </a:lnSpc>
            </a:pPr>
            <a:r>
              <a:rPr lang="el-GR" sz="1600" b="1" dirty="0" smtClean="0">
                <a:solidFill>
                  <a:schemeClr val="bg2"/>
                </a:solidFill>
              </a:rPr>
              <a:t>ν</a:t>
            </a:r>
            <a:r>
              <a:rPr lang="ru-RU" sz="1600" dirty="0" smtClean="0">
                <a:solidFill>
                  <a:schemeClr val="bg2"/>
                </a:solidFill>
              </a:rPr>
              <a:t> - объем тела </a:t>
            </a:r>
            <a:endParaRPr lang="en-US" sz="1600" dirty="0" smtClean="0">
              <a:solidFill>
                <a:schemeClr val="bg2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chemeClr val="bg2"/>
                </a:solidFill>
              </a:rPr>
              <a:t>Единица плотности СИ – кг/ м</a:t>
            </a:r>
            <a:r>
              <a:rPr lang="ru-RU" sz="1600" baseline="30000" dirty="0" smtClean="0">
                <a:solidFill>
                  <a:schemeClr val="bg2"/>
                </a:solidFill>
              </a:rPr>
              <a:t>3 </a:t>
            </a:r>
            <a:r>
              <a:rPr lang="ru-RU" sz="1600" dirty="0" smtClean="0">
                <a:solidFill>
                  <a:schemeClr val="bg2"/>
                </a:solidFill>
              </a:rPr>
              <a:t> - плотность однородного тела, имеющего объем 1 м</a:t>
            </a:r>
            <a:r>
              <a:rPr lang="ru-RU" sz="1600" baseline="30000" dirty="0" smtClean="0">
                <a:solidFill>
                  <a:schemeClr val="bg2"/>
                </a:solidFill>
              </a:rPr>
              <a:t>3 </a:t>
            </a:r>
            <a:r>
              <a:rPr lang="ru-RU" sz="1600" dirty="0" smtClean="0">
                <a:solidFill>
                  <a:schemeClr val="bg2"/>
                </a:solidFill>
              </a:rPr>
              <a:t>и массу 1 кг. </a:t>
            </a:r>
          </a:p>
          <a:p>
            <a:pPr algn="just"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</a:endParaRPr>
          </a:p>
          <a:p>
            <a:pPr algn="ctr"/>
            <a:endParaRPr lang="ru-RU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0941151_0572.700x92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85728"/>
            <a:ext cx="4500594" cy="602558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Схема подключения пикнометров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71546"/>
            <a:ext cx="7800975" cy="474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0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Поверка рабочих средств измерений плотности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526142" cy="490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28728" y="357166"/>
            <a:ext cx="587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Рабочий эталон плотности 1-го разряда МД-02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5715016"/>
            <a:ext cx="7603208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/>
                </a:solidFill>
              </a:rPr>
              <a:t>Диапазон измерений  плотности                                                 от  600 до 1000 кг/ м</a:t>
            </a:r>
            <a:r>
              <a:rPr lang="ru-RU" sz="1400" baseline="30000" dirty="0" smtClean="0">
                <a:solidFill>
                  <a:schemeClr val="bg2"/>
                </a:solidFill>
              </a:rPr>
              <a:t>3 </a:t>
            </a:r>
          </a:p>
          <a:p>
            <a:r>
              <a:rPr lang="ru-RU" sz="1400" dirty="0" smtClean="0">
                <a:solidFill>
                  <a:schemeClr val="bg2"/>
                </a:solidFill>
              </a:rPr>
              <a:t>Абсолютная погрешность                                                            </a:t>
            </a:r>
            <a:r>
              <a:rPr lang="ru-RU" sz="1400" b="1" dirty="0" smtClean="0">
                <a:solidFill>
                  <a:schemeClr val="bg2"/>
                </a:solidFill>
                <a:cs typeface="Times New Roman" pitchFamily="18" charset="0"/>
              </a:rPr>
              <a:t>±  </a:t>
            </a:r>
            <a:r>
              <a:rPr lang="ru-RU" sz="1400" dirty="0" smtClean="0">
                <a:solidFill>
                  <a:schemeClr val="bg2"/>
                </a:solidFill>
              </a:rPr>
              <a:t>0,1 кг/ м</a:t>
            </a:r>
            <a:r>
              <a:rPr lang="ru-RU" sz="1400" baseline="30000" dirty="0" smtClean="0">
                <a:solidFill>
                  <a:schemeClr val="bg2"/>
                </a:solidFill>
              </a:rPr>
              <a:t>3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</a:p>
          <a:p>
            <a:pPr eaLnBrk="0" hangingPunct="0">
              <a:lnSpc>
                <a:spcPct val="130000"/>
              </a:lnSpc>
            </a:pPr>
            <a:r>
              <a:rPr lang="ru-RU" sz="1400" dirty="0" smtClean="0">
                <a:solidFill>
                  <a:schemeClr val="bg2"/>
                </a:solidFill>
              </a:rPr>
              <a:t>Диапазон измерений давления (избыточного)                           от 0 до 8 МПа</a:t>
            </a:r>
            <a:endParaRPr lang="ru-RU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D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8687975" cy="428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85918" y="5143512"/>
            <a:ext cx="5572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Рис.1 . Общий вид плотномера МД-02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/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Первичный преобразователь плотномера МД-02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хема ПП МД-0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42852"/>
            <a:ext cx="6595235" cy="67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хема подключения МД-0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0"/>
            <a:ext cx="621510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П МД-0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90" y="0"/>
            <a:ext cx="746521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П МД-02 коэф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1052512"/>
            <a:ext cx="4610100" cy="47529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Государственный эталон единицы плотности жидкости в потоке ВЭТ 18-10-2014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5429265"/>
            <a:ext cx="7632848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/>
                </a:solidFill>
              </a:rPr>
              <a:t>Диапазон измерений  плотности                                          от  600 до 1</a:t>
            </a:r>
            <a:r>
              <a:rPr lang="en-US" sz="1400" dirty="0" smtClean="0">
                <a:solidFill>
                  <a:schemeClr val="bg2"/>
                </a:solidFill>
              </a:rPr>
              <a:t>2</a:t>
            </a:r>
            <a:r>
              <a:rPr lang="ru-RU" sz="1400" dirty="0" smtClean="0">
                <a:solidFill>
                  <a:schemeClr val="bg2"/>
                </a:solidFill>
              </a:rPr>
              <a:t>00 кг/ м</a:t>
            </a:r>
            <a:r>
              <a:rPr lang="ru-RU" sz="1400" baseline="30000" dirty="0" smtClean="0">
                <a:solidFill>
                  <a:schemeClr val="bg2"/>
                </a:solidFill>
              </a:rPr>
              <a:t>3 </a:t>
            </a:r>
          </a:p>
          <a:p>
            <a:pPr eaLnBrk="0" hangingPunct="0">
              <a:lnSpc>
                <a:spcPct val="130000"/>
              </a:lnSpc>
            </a:pPr>
            <a:r>
              <a:rPr lang="ru-RU" sz="1400" dirty="0" smtClean="0">
                <a:solidFill>
                  <a:schemeClr val="bg2"/>
                </a:solidFill>
              </a:rPr>
              <a:t>Диапазон воспроизведения давления (избыточного)         от 0 до 10 МПа</a:t>
            </a:r>
          </a:p>
          <a:p>
            <a:pPr eaLnBrk="0" hangingPunct="0">
              <a:lnSpc>
                <a:spcPct val="130000"/>
              </a:lnSpc>
            </a:pPr>
            <a:r>
              <a:rPr lang="ru-RU" sz="1400" dirty="0" smtClean="0">
                <a:solidFill>
                  <a:schemeClr val="bg2"/>
                </a:solidFill>
              </a:rPr>
              <a:t>Диапазон воспроизведения температуры                            от 5 до 70 </a:t>
            </a:r>
            <a:r>
              <a:rPr lang="ru-RU" sz="1400" dirty="0" smtClean="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</a:t>
            </a:r>
            <a:r>
              <a:rPr lang="ru-RU" sz="1400" dirty="0" smtClean="0">
                <a:solidFill>
                  <a:schemeClr val="bg2"/>
                </a:solidFill>
                <a:cs typeface="Times New Roman" pitchFamily="18" charset="0"/>
              </a:rPr>
              <a:t>С</a:t>
            </a:r>
            <a:endParaRPr lang="en-US" sz="1400" dirty="0" smtClean="0">
              <a:solidFill>
                <a:schemeClr val="bg2"/>
              </a:solidFill>
              <a:cs typeface="Times New Roman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ru-RU" sz="1400" dirty="0" smtClean="0">
                <a:solidFill>
                  <a:schemeClr val="bg2"/>
                </a:solidFill>
              </a:rPr>
              <a:t>Пределы допускаемой абсолютной погрешности эталона (расширенная неопределенность) при доверительной вероятности Р = 0,95:     ±0,03 кг/м</a:t>
            </a:r>
            <a:r>
              <a:rPr lang="ru-RU" sz="1400" baseline="30000" dirty="0" smtClean="0">
                <a:solidFill>
                  <a:schemeClr val="bg2"/>
                </a:solidFill>
              </a:rPr>
              <a:t>3</a:t>
            </a:r>
            <a:endParaRPr lang="ru-RU" sz="1400" dirty="0" smtClean="0">
              <a:solidFill>
                <a:schemeClr val="bg2"/>
              </a:solidFill>
            </a:endParaRPr>
          </a:p>
          <a:p>
            <a:pPr eaLnBrk="0" hangingPunct="0">
              <a:lnSpc>
                <a:spcPct val="130000"/>
              </a:lnSpc>
            </a:pPr>
            <a:endParaRPr lang="en-US" sz="1400" dirty="0" smtClean="0">
              <a:solidFill>
                <a:schemeClr val="bg2"/>
              </a:solidFill>
              <a:cs typeface="Times New Roman" pitchFamily="18" charset="0"/>
            </a:endParaRPr>
          </a:p>
          <a:p>
            <a:pPr eaLnBrk="0" hangingPunct="0">
              <a:lnSpc>
                <a:spcPct val="130000"/>
              </a:lnSpc>
            </a:pPr>
            <a:endParaRPr lang="ru-RU" sz="1400" dirty="0">
              <a:solidFill>
                <a:schemeClr val="bg2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4634705" y="4714090"/>
            <a:ext cx="999338" cy="794"/>
          </a:xfrm>
          <a:prstGeom prst="straightConnector1">
            <a:avLst/>
          </a:prstGeom>
          <a:ln w="63500" cap="sq" cmpd="sng">
            <a:round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857224" y="1071546"/>
            <a:ext cx="7671796" cy="4137819"/>
            <a:chOff x="428596" y="1428736"/>
            <a:chExt cx="8497579" cy="5245108"/>
          </a:xfrm>
        </p:grpSpPr>
        <p:pic>
          <p:nvPicPr>
            <p:cNvPr id="6" name="Содержимое 11" descr="Z:\12.СлужбаЗамДирпоОбщвГлИнж\ОРЭБ\ЭС\IMG_0020.JP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7000892" y="1571612"/>
              <a:ext cx="1494024" cy="19288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Содержимое 11" descr="Z:\12.СлужбаЗамДирпоОбщвГлИнж\ОРЭБ\ЭС\IMG_0020.JP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500826" y="5429264"/>
              <a:ext cx="1506474" cy="12445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Содержимое 11" descr="Z:\12.СлужбаЗамДирпоОбщвГлИнж\ОРЭБ\ЭС\IMG_0020.JP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071802" y="5286388"/>
              <a:ext cx="929593" cy="12445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Содержимое 11" descr="Z:\12.СлужбаЗамДирпоОбщвГлИнж\ОРЭБ\ЭС\IMG_0020.JP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953000" y="5286388"/>
              <a:ext cx="929593" cy="124457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Содержимое 11" descr="Z:\12.СлужбаЗамДирпоОбщвГлИнж\ОРЭБ\ЭС\IMG_0020.JP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28596" y="5357826"/>
              <a:ext cx="1721598" cy="12858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8" name="Содержимое 11" descr="Z:\12.СлужбаЗамДирпоОбщвГлИнж\ОРЭБ\ЭС\IMG_0020.JPG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6786578" y="3643314"/>
              <a:ext cx="2139597" cy="16430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2" name="Содержимое 11" descr="Z:\12.СлужбаЗамДирпоОбщвГлИнж\ОРЭБ\ЭС\IMG_0020.JPG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3437514" y="1428736"/>
              <a:ext cx="2035899" cy="27257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3" name="Содержимое 11" descr="Z:\12.СлужбаЗамДирпоОбщвГлИнж\ОРЭБ\ЭС\IMG_0020.JPG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508556" y="2714620"/>
              <a:ext cx="1494024" cy="18824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4" name="Содержимое 11" descr="Z:\12.СлужбаЗамДирпоОбщвГлИнж\ОРЭБ\ЭС\IMG_0020.JPG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 bwMode="auto">
            <a:xfrm>
              <a:off x="579994" y="1643050"/>
              <a:ext cx="1494024" cy="7445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25" name="Прямая со стрелкой 24"/>
            <p:cNvCxnSpPr/>
            <p:nvPr/>
          </p:nvCxnSpPr>
          <p:spPr>
            <a:xfrm rot="10800000" flipV="1">
              <a:off x="2151630" y="4214818"/>
              <a:ext cx="1428760" cy="1071570"/>
            </a:xfrm>
            <a:prstGeom prst="straightConnector1">
              <a:avLst/>
            </a:prstGeom>
            <a:ln w="63500" cap="sq" cmpd="sng">
              <a:round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rot="10800000">
              <a:off x="2223068" y="3643314"/>
              <a:ext cx="1214446" cy="1588"/>
            </a:xfrm>
            <a:prstGeom prst="straightConnector1">
              <a:avLst/>
            </a:prstGeom>
            <a:ln w="63500" cap="sq" cmpd="sng">
              <a:round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10800000">
              <a:off x="2151630" y="2143116"/>
              <a:ext cx="1143008" cy="1588"/>
            </a:xfrm>
            <a:prstGeom prst="straightConnector1">
              <a:avLst/>
            </a:prstGeom>
            <a:ln w="63500" cap="sq" cmpd="sng">
              <a:round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rot="5400000">
              <a:off x="3293844" y="4714884"/>
              <a:ext cx="1000926" cy="794"/>
            </a:xfrm>
            <a:prstGeom prst="straightConnector1">
              <a:avLst/>
            </a:prstGeom>
            <a:ln w="63500" cap="sq" cmpd="sng">
              <a:round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rot="5400000">
              <a:off x="4643227" y="4714090"/>
              <a:ext cx="999338" cy="794"/>
            </a:xfrm>
            <a:prstGeom prst="straightConnector1">
              <a:avLst/>
            </a:prstGeom>
            <a:ln w="63500" cap="sq" cmpd="sng">
              <a:round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10800000">
              <a:off x="5509216" y="3643314"/>
              <a:ext cx="1143008" cy="1588"/>
            </a:xfrm>
            <a:prstGeom prst="straightConnector1">
              <a:avLst/>
            </a:prstGeom>
            <a:ln w="63500" cap="sq" cmpd="sng">
              <a:round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rot="10800000">
              <a:off x="5509216" y="2214554"/>
              <a:ext cx="1143008" cy="1588"/>
            </a:xfrm>
            <a:prstGeom prst="straightConnector1">
              <a:avLst/>
            </a:prstGeom>
            <a:ln w="63500" cap="sq" cmpd="sng">
              <a:round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5294902" y="4214818"/>
              <a:ext cx="1428760" cy="1143008"/>
            </a:xfrm>
            <a:prstGeom prst="straightConnector1">
              <a:avLst/>
            </a:prstGeom>
            <a:ln w="63500" cap="sq" cmpd="sng">
              <a:round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8286776" y="62967"/>
            <a:ext cx="857224" cy="1102042"/>
            <a:chOff x="8286776" y="62967"/>
            <a:chExt cx="857224" cy="1102042"/>
          </a:xfrm>
        </p:grpSpPr>
        <p:sp>
          <p:nvSpPr>
            <p:cNvPr id="35" name="TextBox 34"/>
            <p:cNvSpPr txBox="1"/>
            <p:nvPr/>
          </p:nvSpPr>
          <p:spPr>
            <a:xfrm>
              <a:off x="8286776" y="857232"/>
              <a:ext cx="857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ВНИИР</a:t>
              </a:r>
              <a:endParaRPr lang="ru-RU" sz="1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36" name="Picture 1" descr="\\713-1\обменник\Untitled-1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507632" y="62967"/>
              <a:ext cx="422086" cy="79426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473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357166"/>
            <a:ext cx="592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определения плотности 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071546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Ареометрический метод </a:t>
            </a:r>
            <a:endParaRPr lang="ru-RU" sz="2000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36000" contrast="72000"/>
            <a:grayscl/>
          </a:blip>
          <a:srcRect/>
          <a:stretch>
            <a:fillRect/>
          </a:stretch>
        </p:blipFill>
        <p:spPr bwMode="auto">
          <a:xfrm>
            <a:off x="1571604" y="1643050"/>
            <a:ext cx="107157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43372" y="1071546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Метод гидростатического взвешивания</a:t>
            </a:r>
            <a:endParaRPr lang="ru-RU" sz="2000" dirty="0">
              <a:solidFill>
                <a:schemeClr val="bg2"/>
              </a:solidFill>
            </a:endParaRPr>
          </a:p>
        </p:txBody>
      </p:sp>
      <p:pic>
        <p:nvPicPr>
          <p:cNvPr id="1028" name="Picture 4" descr="http://img02.avito.ru/images/big/1572838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28736"/>
            <a:ext cx="2914643" cy="26432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14612" y="4500570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Пикнометрический метод</a:t>
            </a:r>
            <a:endParaRPr lang="ru-RU" sz="2000" dirty="0">
              <a:solidFill>
                <a:schemeClr val="bg2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lum bright="-54000" contrast="90000"/>
            <a:grayscl/>
          </a:blip>
          <a:srcRect/>
          <a:stretch>
            <a:fillRect/>
          </a:stretch>
        </p:blipFill>
        <p:spPr bwMode="auto">
          <a:xfrm>
            <a:off x="3571868" y="4929198"/>
            <a:ext cx="142876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1" descr="Z:\12.СлужбаЗамДирпоОбщвГлИнж\ОРЭБ\ЭС\IMG_0020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642918"/>
            <a:ext cx="4214842" cy="585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Содержимое 11" descr="Z:\12.СлужбаЗамДирпоОбщвГлИнж\ОРЭБ\ЭС\IMG_0020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3438" y="642918"/>
            <a:ext cx="4143404" cy="585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ункциональная схем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428628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429124" y="1000108"/>
            <a:ext cx="4500594" cy="550072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Циркуляционный насос;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2"/>
                </a:solidFill>
              </a:rPr>
              <a:t>Частотный регулятор (для изменения расхода жидкости);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2"/>
                </a:solidFill>
              </a:rPr>
              <a:t>Счетчик (расходомер) жидкости;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2"/>
                </a:solidFill>
              </a:rPr>
              <a:t>Устройство создания давления;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2"/>
                </a:solidFill>
              </a:rPr>
              <a:t>Мотор-редуктор с блоком управления для автоматизации процесса создания и поддержания давления;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err="1" smtClean="0">
                <a:solidFill>
                  <a:schemeClr val="bg2"/>
                </a:solidFill>
              </a:rPr>
              <a:t>Термошкаф</a:t>
            </a:r>
            <a:r>
              <a:rPr lang="ru-RU" dirty="0" smtClean="0">
                <a:solidFill>
                  <a:schemeClr val="bg2"/>
                </a:solidFill>
              </a:rPr>
              <a:t> со встроенной системой воздушного </a:t>
            </a:r>
            <a:r>
              <a:rPr lang="ru-RU" dirty="0" err="1" smtClean="0">
                <a:solidFill>
                  <a:schemeClr val="bg2"/>
                </a:solidFill>
              </a:rPr>
              <a:t>термостатирования</a:t>
            </a:r>
            <a:r>
              <a:rPr lang="ru-RU" dirty="0" smtClean="0">
                <a:solidFill>
                  <a:schemeClr val="bg2"/>
                </a:solidFill>
              </a:rPr>
              <a:t> (нагревателя и  холодильными агрегатами);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2"/>
                </a:solidFill>
              </a:rPr>
              <a:t>Датчики давления;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2"/>
                </a:solidFill>
              </a:rPr>
              <a:t>Теплообменники;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2"/>
                </a:solidFill>
              </a:rPr>
              <a:t>Датчики температуры;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2"/>
                </a:solidFill>
              </a:rPr>
              <a:t>Пикнометры металлические напорные;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2"/>
                </a:solidFill>
              </a:rPr>
              <a:t>Рабочие плотномеры (испытуемые).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/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СХЕМА ГИДРАВЛИЧЕСКОГО КОНТУРА ЭТАЛОНА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857752" y="1285860"/>
            <a:ext cx="4143404" cy="471490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Назначение программы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Интерфейсная программа эталона (далее - программа) является неотъемлемой частью  эталона.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Посредством программы осуществляется: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получение от измерительных устройств и индикация текущих значений температуры и давления жидкости в гидравлическом контуре эталона;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получение от измерительных устройств и индикация текущих показаний испытываемых плотномеров (плотность и температура);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ввод и передача исполнительным устройствам заданных значений температуры и давления жидкости;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ввод и передача исполнительным устройствам заданного значения расхода жидкости в гидравлическом контуре эталона;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дистанционное включение/выключение циркуляционного насоса;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дистанционное управление внешним термостатом, используемым для задания температуры жидкости в контуре, в том числе автоматическое поддержание заданной температуры;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дистанционное управление устройством задания давления жидкости в контуре, в том числе автоматическое поддержание заданного давления;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анализ достижения и стабильности поддержания заданной температуры жидкости с выдачей</a:t>
            </a:r>
          </a:p>
        </p:txBody>
      </p:sp>
      <p:pic>
        <p:nvPicPr>
          <p:cNvPr id="3" name="Содержимое 6" descr="Программа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4714908" cy="45720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/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ПРОГРАММНОЕ ОБЕСПЕЧЕНИЕ СИСТЕМЫ АВТОМАТИЗАЦИИ И УПРАВЛЕНИЯ ЭТАЛОНА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14414" y="62967"/>
            <a:ext cx="7929586" cy="1102042"/>
            <a:chOff x="1214414" y="62967"/>
            <a:chExt cx="7929586" cy="1102042"/>
          </a:xfrm>
        </p:grpSpPr>
        <p:sp>
          <p:nvSpPr>
            <p:cNvPr id="3" name="TextBox 2"/>
            <p:cNvSpPr txBox="1"/>
            <p:nvPr/>
          </p:nvSpPr>
          <p:spPr>
            <a:xfrm>
              <a:off x="1214414" y="285728"/>
              <a:ext cx="6715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Вязкость</a:t>
              </a:r>
              <a:endPara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286776" y="857232"/>
              <a:ext cx="857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ВНИИР</a:t>
              </a:r>
              <a:endParaRPr lang="ru-RU" sz="1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5" name="Picture 1" descr="\\713-1\обменник\Untitled-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07632" y="62967"/>
              <a:ext cx="422086" cy="794265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285720" y="1071546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bg2"/>
                </a:solidFill>
              </a:rPr>
              <a:t>Вязкость</a:t>
            </a:r>
            <a:r>
              <a:rPr lang="ru-RU" sz="1800" dirty="0" smtClean="0">
                <a:solidFill>
                  <a:schemeClr val="bg2"/>
                </a:solidFill>
              </a:rPr>
              <a:t> – свойство жидкости оказывать сопротивление движению одной части жидкости относительно другой части. Силы этого сопротивления прямо пропорциональны градиенту скорости, направленного по нормали к движению. Силы вязкости стремятся затормозить быстро движущиеся частицы жидкости и ускорить движение более медленных частиц</a:t>
            </a:r>
            <a:endParaRPr lang="ru-RU" sz="18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928934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</a:rPr>
              <a:t>Динамическая вязкость </a:t>
            </a:r>
            <a:r>
              <a:rPr lang="el-GR" sz="1600" b="1" dirty="0" smtClean="0">
                <a:solidFill>
                  <a:schemeClr val="bg2"/>
                </a:solidFill>
              </a:rPr>
              <a:t>η</a:t>
            </a:r>
            <a:r>
              <a:rPr lang="ru-RU" sz="1600" b="1" dirty="0" smtClean="0">
                <a:solidFill>
                  <a:schemeClr val="bg2"/>
                </a:solidFill>
              </a:rPr>
              <a:t>                        </a:t>
            </a:r>
            <a:r>
              <a:rPr lang="ru-RU" sz="1600" dirty="0" smtClean="0">
                <a:solidFill>
                  <a:schemeClr val="bg2"/>
                </a:solidFill>
              </a:rPr>
              <a:t>Единица динамической вязкости СИ – Па∙с</a:t>
            </a:r>
          </a:p>
          <a:p>
            <a:r>
              <a:rPr lang="ru-RU" sz="1600" dirty="0" smtClean="0">
                <a:solidFill>
                  <a:schemeClr val="bg2"/>
                </a:solidFill>
              </a:rPr>
              <a:t>				1 </a:t>
            </a:r>
            <a:r>
              <a:rPr lang="ru-RU" sz="1600" dirty="0" err="1" smtClean="0">
                <a:solidFill>
                  <a:schemeClr val="bg2"/>
                </a:solidFill>
              </a:rPr>
              <a:t>Пз</a:t>
            </a:r>
            <a:r>
              <a:rPr lang="ru-RU" sz="1600" dirty="0" smtClean="0">
                <a:solidFill>
                  <a:schemeClr val="bg2"/>
                </a:solidFill>
              </a:rPr>
              <a:t> = 0,1 Па∙с, 1сПз = 1∙10 </a:t>
            </a:r>
            <a:r>
              <a:rPr lang="ru-RU" sz="1600" baseline="30000" dirty="0" smtClean="0">
                <a:solidFill>
                  <a:schemeClr val="bg2"/>
                </a:solidFill>
              </a:rPr>
              <a:t>-3</a:t>
            </a:r>
            <a:r>
              <a:rPr lang="ru-RU" sz="1600" dirty="0" smtClean="0">
                <a:solidFill>
                  <a:schemeClr val="bg2"/>
                </a:solidFill>
              </a:rPr>
              <a:t>  Па∙с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214818"/>
            <a:ext cx="798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</a:rPr>
              <a:t>Кинематическая вязкость </a:t>
            </a:r>
            <a:r>
              <a:rPr lang="el-GR" sz="1600" b="1" dirty="0" smtClean="0">
                <a:solidFill>
                  <a:schemeClr val="bg2"/>
                </a:solidFill>
              </a:rPr>
              <a:t>υ</a:t>
            </a:r>
            <a:r>
              <a:rPr lang="ru-RU" sz="1600" dirty="0" smtClean="0">
                <a:solidFill>
                  <a:schemeClr val="bg2"/>
                </a:solidFill>
              </a:rPr>
              <a:t>      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421481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2"/>
                </a:solidFill>
              </a:rPr>
              <a:t>Единица кинематической вязкости СИ – м</a:t>
            </a:r>
            <a:r>
              <a:rPr lang="ru-RU" sz="1600" baseline="30000" dirty="0" smtClean="0">
                <a:solidFill>
                  <a:schemeClr val="bg2"/>
                </a:solidFill>
              </a:rPr>
              <a:t>2</a:t>
            </a:r>
            <a:r>
              <a:rPr lang="ru-RU" sz="1600" dirty="0" smtClean="0">
                <a:solidFill>
                  <a:schemeClr val="bg2"/>
                </a:solidFill>
              </a:rPr>
              <a:t>/с</a:t>
            </a:r>
          </a:p>
          <a:p>
            <a:r>
              <a:rPr lang="ru-RU" sz="1600" dirty="0" smtClean="0">
                <a:solidFill>
                  <a:schemeClr val="bg2"/>
                </a:solidFill>
              </a:rPr>
              <a:t>	1Ст  = 1 мм</a:t>
            </a:r>
            <a:r>
              <a:rPr lang="ru-RU" sz="1600" baseline="30000" dirty="0" smtClean="0">
                <a:solidFill>
                  <a:schemeClr val="bg2"/>
                </a:solidFill>
              </a:rPr>
              <a:t>2</a:t>
            </a:r>
            <a:r>
              <a:rPr lang="ru-RU" sz="1600" dirty="0" smtClean="0">
                <a:solidFill>
                  <a:schemeClr val="bg2"/>
                </a:solidFill>
              </a:rPr>
              <a:t>/с, 1сСт  = 10 </a:t>
            </a:r>
            <a:r>
              <a:rPr lang="ru-RU" sz="1600" baseline="30000" dirty="0" smtClean="0">
                <a:solidFill>
                  <a:schemeClr val="bg2"/>
                </a:solidFill>
              </a:rPr>
              <a:t>-2 </a:t>
            </a:r>
            <a:r>
              <a:rPr lang="ru-RU" sz="1600" dirty="0" smtClean="0">
                <a:solidFill>
                  <a:schemeClr val="bg2"/>
                </a:solidFill>
              </a:rPr>
              <a:t> мм</a:t>
            </a:r>
            <a:r>
              <a:rPr lang="ru-RU" sz="1600" baseline="30000" dirty="0" smtClean="0">
                <a:solidFill>
                  <a:schemeClr val="bg2"/>
                </a:solidFill>
              </a:rPr>
              <a:t>2</a:t>
            </a:r>
            <a:r>
              <a:rPr lang="ru-RU" sz="1600" dirty="0" smtClean="0">
                <a:solidFill>
                  <a:schemeClr val="bg2"/>
                </a:solidFill>
              </a:rPr>
              <a:t>/с 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ОСТ 8.025-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00" y="0"/>
            <a:ext cx="59704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ЭТ 17-96 Государственный первичный эталон единицы кинематической вязкости жидкост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5" y="1340768"/>
            <a:ext cx="277137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ГОСТ 8.025-96 ГСИ. Государственная поверочная схема для средств измерений вязкости жидкостей"/>
          <p:cNvSpPr>
            <a:spLocks noChangeAspect="1" noChangeArrowheads="1"/>
          </p:cNvSpPr>
          <p:nvPr/>
        </p:nvSpPr>
        <p:spPr bwMode="auto">
          <a:xfrm>
            <a:off x="10466388" y="457200"/>
            <a:ext cx="1809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3" descr="ГОСТ 8.025-96 ГСИ. Государственная поверочная схема для средств измерений вязкости жидкостей"/>
          <p:cNvSpPr>
            <a:spLocks noChangeAspect="1" noChangeArrowheads="1"/>
          </p:cNvSpPr>
          <p:nvPr/>
        </p:nvSpPr>
        <p:spPr bwMode="auto">
          <a:xfrm>
            <a:off x="12130088" y="457200"/>
            <a:ext cx="1619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ГОСТ 8.025-96 ГСИ. Государственная поверочная схема для средств измерений вязкости жидкостей"/>
          <p:cNvSpPr>
            <a:spLocks noChangeAspect="1" noChangeArrowheads="1"/>
          </p:cNvSpPr>
          <p:nvPr/>
        </p:nvSpPr>
        <p:spPr bwMode="auto">
          <a:xfrm>
            <a:off x="17102138" y="457200"/>
            <a:ext cx="1809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5" descr="ГОСТ 8.025-96 ГСИ. Государственная поверочная схема для средств измерений вязкости жидкостей"/>
          <p:cNvSpPr>
            <a:spLocks noChangeAspect="1" noChangeArrowheads="1"/>
          </p:cNvSpPr>
          <p:nvPr/>
        </p:nvSpPr>
        <p:spPr bwMode="auto">
          <a:xfrm>
            <a:off x="484188" y="669925"/>
            <a:ext cx="1619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ГОСТ 8.025-96 ГСИ. Государственная поверочная схема для средств измерений вязкости жидкостей"/>
          <p:cNvSpPr>
            <a:spLocks noChangeAspect="1" noChangeArrowheads="1"/>
          </p:cNvSpPr>
          <p:nvPr/>
        </p:nvSpPr>
        <p:spPr bwMode="auto">
          <a:xfrm>
            <a:off x="6045200" y="960438"/>
            <a:ext cx="1619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ГОСТ 8.025-96 ГСИ. Государственная поверочная схема для средств измерений вязкости жидкостей"/>
          <p:cNvSpPr>
            <a:spLocks noChangeAspect="1" noChangeArrowheads="1"/>
          </p:cNvSpPr>
          <p:nvPr/>
        </p:nvSpPr>
        <p:spPr bwMode="auto">
          <a:xfrm>
            <a:off x="6697663" y="960438"/>
            <a:ext cx="1619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ГОСТ 8.025-96 ГСИ. Государственная поверочная схема для средств измерений вязкости жидкостей"/>
          <p:cNvSpPr>
            <a:spLocks noChangeAspect="1" noChangeArrowheads="1"/>
          </p:cNvSpPr>
          <p:nvPr/>
        </p:nvSpPr>
        <p:spPr bwMode="auto">
          <a:xfrm>
            <a:off x="6900863" y="960438"/>
            <a:ext cx="1047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ГОСТ 8.025-96 ГСИ. Государственная поверочная схема для средств измерений вязкости жидкостей"/>
          <p:cNvSpPr>
            <a:spLocks noChangeAspect="1" noChangeArrowheads="1"/>
          </p:cNvSpPr>
          <p:nvPr/>
        </p:nvSpPr>
        <p:spPr bwMode="auto">
          <a:xfrm>
            <a:off x="10256838" y="-22225"/>
            <a:ext cx="1809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1" descr="ГОСТ 8.025-96 ГСИ. Государственная поверочная схема для средств измерений вязкости жидкостей"/>
          <p:cNvSpPr>
            <a:spLocks noChangeAspect="1" noChangeArrowheads="1"/>
          </p:cNvSpPr>
          <p:nvPr/>
        </p:nvSpPr>
        <p:spPr bwMode="auto">
          <a:xfrm>
            <a:off x="11920538" y="-22225"/>
            <a:ext cx="1619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2" descr="ГОСТ 8.025-96 ГСИ. Государственная поверочная схема для средств измерений вязкости жидкостей"/>
          <p:cNvSpPr>
            <a:spLocks noChangeAspect="1" noChangeArrowheads="1"/>
          </p:cNvSpPr>
          <p:nvPr/>
        </p:nvSpPr>
        <p:spPr bwMode="auto">
          <a:xfrm>
            <a:off x="16892588" y="-22225"/>
            <a:ext cx="1809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3" descr="ГОСТ 8.025-96 ГСИ. Государственная поверочная схема для средств измерений вязкости жидкостей"/>
          <p:cNvSpPr>
            <a:spLocks noChangeAspect="1" noChangeArrowheads="1"/>
          </p:cNvSpPr>
          <p:nvPr/>
        </p:nvSpPr>
        <p:spPr bwMode="auto">
          <a:xfrm>
            <a:off x="18291175" y="-22225"/>
            <a:ext cx="1619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4" descr="ГОСТ 8.025-96 ГСИ. Государственная поверочная схема для средств измерений вязкости жидкостей"/>
          <p:cNvSpPr>
            <a:spLocks noChangeAspect="1" noChangeArrowheads="1"/>
          </p:cNvSpPr>
          <p:nvPr/>
        </p:nvSpPr>
        <p:spPr bwMode="auto">
          <a:xfrm>
            <a:off x="6045200" y="282575"/>
            <a:ext cx="1619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5" descr="ГОСТ 8.025-96 ГСИ. Государственная поверочная схема для средств измерений вязкости жидкостей"/>
          <p:cNvSpPr>
            <a:spLocks noChangeAspect="1" noChangeArrowheads="1"/>
          </p:cNvSpPr>
          <p:nvPr/>
        </p:nvSpPr>
        <p:spPr bwMode="auto">
          <a:xfrm>
            <a:off x="6697663" y="282575"/>
            <a:ext cx="1619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6" descr="ГОСТ 8.025-96 ГСИ. Государственная поверочная схема для средств измерений вязкости жидкостей"/>
          <p:cNvSpPr>
            <a:spLocks noChangeAspect="1" noChangeArrowheads="1"/>
          </p:cNvSpPr>
          <p:nvPr/>
        </p:nvSpPr>
        <p:spPr bwMode="auto">
          <a:xfrm>
            <a:off x="6900863" y="282575"/>
            <a:ext cx="1047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35896" y="1340768"/>
            <a:ext cx="4572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dirty="0">
                <a:solidFill>
                  <a:schemeClr val="bg2"/>
                </a:solidFill>
              </a:rPr>
              <a:t>C</a:t>
            </a:r>
            <a:r>
              <a:rPr lang="ru-RU" sz="1400" dirty="0" smtClean="0">
                <a:solidFill>
                  <a:schemeClr val="bg2"/>
                </a:solidFill>
              </a:rPr>
              <a:t>остоит </a:t>
            </a:r>
            <a:r>
              <a:rPr lang="ru-RU" sz="1400" dirty="0">
                <a:solidFill>
                  <a:schemeClr val="bg2"/>
                </a:solidFill>
              </a:rPr>
              <a:t>из комплекса следующих средств измерений</a:t>
            </a:r>
            <a:r>
              <a:rPr lang="ru-RU" sz="1400" dirty="0" smtClean="0">
                <a:solidFill>
                  <a:schemeClr val="bg2"/>
                </a:solidFill>
              </a:rPr>
              <a:t>:</a:t>
            </a:r>
            <a:r>
              <a:rPr lang="ru-RU" sz="1400" dirty="0">
                <a:solidFill>
                  <a:schemeClr val="bg2"/>
                </a:solidFill>
              </a:rPr>
              <a:t/>
            </a:r>
            <a:br>
              <a:rPr lang="ru-RU" sz="1400" dirty="0">
                <a:solidFill>
                  <a:schemeClr val="bg2"/>
                </a:solidFill>
              </a:rPr>
            </a:br>
            <a:r>
              <a:rPr lang="ru-RU" sz="1400" dirty="0">
                <a:solidFill>
                  <a:schemeClr val="bg2"/>
                </a:solidFill>
              </a:rPr>
              <a:t>- набора из 30 стеклянных вискозиметров - стеклянных капиллярных вискозиметров с висячим уровнем</a:t>
            </a:r>
            <a:r>
              <a:rPr lang="ru-RU" sz="1400" dirty="0" smtClean="0">
                <a:solidFill>
                  <a:schemeClr val="bg2"/>
                </a:solidFill>
              </a:rPr>
              <a:t>;</a:t>
            </a:r>
            <a:r>
              <a:rPr lang="ru-RU" sz="1400" dirty="0">
                <a:solidFill>
                  <a:schemeClr val="bg2"/>
                </a:solidFill>
              </a:rPr>
              <a:t/>
            </a:r>
            <a:br>
              <a:rPr lang="ru-RU" sz="1400" dirty="0">
                <a:solidFill>
                  <a:schemeClr val="bg2"/>
                </a:solidFill>
              </a:rPr>
            </a:br>
            <a:r>
              <a:rPr lang="ru-RU" sz="1400" dirty="0">
                <a:solidFill>
                  <a:schemeClr val="bg2"/>
                </a:solidFill>
              </a:rPr>
              <a:t>- аппаратуры для поддержания и измерений температуры жидкости в эталонных вискозиметрах</a:t>
            </a:r>
            <a:r>
              <a:rPr lang="ru-RU" sz="1400" dirty="0" smtClean="0">
                <a:solidFill>
                  <a:schemeClr val="bg2"/>
                </a:solidFill>
              </a:rPr>
              <a:t>;</a:t>
            </a:r>
            <a:r>
              <a:rPr lang="ru-RU" sz="1400" dirty="0">
                <a:solidFill>
                  <a:schemeClr val="bg2"/>
                </a:solidFill>
              </a:rPr>
              <a:t/>
            </a:r>
            <a:br>
              <a:rPr lang="ru-RU" sz="1400" dirty="0">
                <a:solidFill>
                  <a:schemeClr val="bg2"/>
                </a:solidFill>
              </a:rPr>
            </a:br>
            <a:r>
              <a:rPr lang="ru-RU" sz="1400" dirty="0">
                <a:solidFill>
                  <a:schemeClr val="bg2"/>
                </a:solidFill>
              </a:rPr>
              <a:t>- аппаратуры для измерений времени истечений жидкости в эталонных вискозиметрах</a:t>
            </a:r>
            <a:r>
              <a:rPr lang="ru-RU" sz="1400" dirty="0" smtClean="0">
                <a:solidFill>
                  <a:schemeClr val="bg2"/>
                </a:solidFill>
              </a:rPr>
              <a:t>.</a:t>
            </a:r>
            <a:endParaRPr lang="en-US" sz="1400" dirty="0" smtClean="0">
              <a:solidFill>
                <a:schemeClr val="bg2"/>
              </a:solidFill>
            </a:endParaRP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sz="1400" dirty="0">
                <a:solidFill>
                  <a:schemeClr val="bg2"/>
                </a:solidFill>
              </a:rPr>
              <a:t>Государственный первичный эталон обеспечивает воспроизведение единицы кинематической вязкости со средним </a:t>
            </a:r>
            <a:r>
              <a:rPr lang="ru-RU" sz="1400" dirty="0" err="1">
                <a:solidFill>
                  <a:schemeClr val="bg2"/>
                </a:solidFill>
              </a:rPr>
              <a:t>квадратическим</a:t>
            </a:r>
            <a:r>
              <a:rPr lang="ru-RU" sz="1400" dirty="0">
                <a:solidFill>
                  <a:schemeClr val="bg2"/>
                </a:solidFill>
              </a:rPr>
              <a:t> отклонением результата измерений </a:t>
            </a:r>
            <a:r>
              <a:rPr lang="ru-RU" sz="1400" dirty="0" smtClean="0">
                <a:solidFill>
                  <a:schemeClr val="bg2"/>
                </a:solidFill>
              </a:rPr>
              <a:t>(</a:t>
            </a:r>
            <a:r>
              <a:rPr lang="en-US" sz="1400" dirty="0" smtClean="0">
                <a:solidFill>
                  <a:schemeClr val="bg2"/>
                </a:solidFill>
              </a:rPr>
              <a:t>S</a:t>
            </a:r>
            <a:r>
              <a:rPr lang="ru-RU" sz="1400" dirty="0" smtClean="0">
                <a:solidFill>
                  <a:schemeClr val="bg2"/>
                </a:solidFill>
              </a:rPr>
              <a:t>), </a:t>
            </a:r>
            <a:r>
              <a:rPr lang="ru-RU" sz="1400" dirty="0">
                <a:solidFill>
                  <a:schemeClr val="bg2"/>
                </a:solidFill>
              </a:rPr>
              <a:t>не превышающим </a:t>
            </a:r>
            <a:r>
              <a:rPr lang="ru-RU" sz="1400" dirty="0" smtClean="0">
                <a:solidFill>
                  <a:schemeClr val="bg2"/>
                </a:solidFill>
              </a:rPr>
              <a:t>1,5·10</a:t>
            </a:r>
            <a:r>
              <a:rPr lang="ru-RU" sz="1400" baseline="30000" dirty="0">
                <a:solidFill>
                  <a:schemeClr val="bg2"/>
                </a:solidFill>
              </a:rPr>
              <a:t> </a:t>
            </a:r>
            <a:r>
              <a:rPr lang="ru-RU" sz="1400" baseline="30000" dirty="0" smtClean="0">
                <a:solidFill>
                  <a:schemeClr val="bg2"/>
                </a:solidFill>
              </a:rPr>
              <a:t>-4</a:t>
            </a:r>
            <a:r>
              <a:rPr lang="ru-RU" sz="1400" dirty="0" smtClean="0">
                <a:solidFill>
                  <a:schemeClr val="bg2"/>
                </a:solidFill>
              </a:rPr>
              <a:t> при </a:t>
            </a:r>
            <a:r>
              <a:rPr lang="ru-RU" sz="1400" dirty="0">
                <a:solidFill>
                  <a:schemeClr val="bg2"/>
                </a:solidFill>
              </a:rPr>
              <a:t>10 независимых измерениях. Неисключенная систематическая погрешность </a:t>
            </a:r>
            <a:r>
              <a:rPr lang="ru-RU" sz="1400" dirty="0" smtClean="0">
                <a:solidFill>
                  <a:schemeClr val="bg2"/>
                </a:solidFill>
              </a:rPr>
              <a:t>(</a:t>
            </a:r>
            <a:r>
              <a:rPr lang="el-GR" sz="1400" dirty="0" smtClean="0">
                <a:solidFill>
                  <a:schemeClr val="bg2"/>
                </a:solidFill>
              </a:rPr>
              <a:t>Θ</a:t>
            </a:r>
            <a:r>
              <a:rPr lang="ru-RU" sz="1400" dirty="0" smtClean="0">
                <a:solidFill>
                  <a:schemeClr val="bg2"/>
                </a:solidFill>
              </a:rPr>
              <a:t>) </a:t>
            </a:r>
            <a:r>
              <a:rPr lang="ru-RU" sz="1400" dirty="0">
                <a:solidFill>
                  <a:schemeClr val="bg2"/>
                </a:solidFill>
              </a:rPr>
              <a:t>не превышает </a:t>
            </a:r>
            <a:r>
              <a:rPr lang="ru-RU" sz="1400" dirty="0" smtClean="0">
                <a:solidFill>
                  <a:schemeClr val="bg2"/>
                </a:solidFill>
              </a:rPr>
              <a:t>2,0·10</a:t>
            </a:r>
            <a:r>
              <a:rPr lang="ru-RU" sz="1400" baseline="30000" dirty="0">
                <a:solidFill>
                  <a:schemeClr val="bg2"/>
                </a:solidFill>
              </a:rPr>
              <a:t> -3</a:t>
            </a:r>
            <a:r>
              <a:rPr lang="ru-RU" sz="1400" dirty="0" smtClean="0">
                <a:solidFill>
                  <a:schemeClr val="bg2"/>
                </a:solidFill>
              </a:rPr>
              <a:t>.</a:t>
            </a:r>
            <a:endParaRPr lang="ru-RU" sz="1400" dirty="0">
              <a:solidFill>
                <a:schemeClr val="bg2"/>
              </a:solidFill>
            </a:endParaRP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460099"/>
            <a:ext cx="7819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/>
                </a:solidFill>
              </a:rPr>
              <a:t>Государственный первичный эталон единицы </a:t>
            </a:r>
            <a:r>
              <a:rPr lang="ru-RU" sz="2000" dirty="0" smtClean="0">
                <a:solidFill>
                  <a:schemeClr val="bg2"/>
                </a:solidFill>
              </a:rPr>
              <a:t>вязкости жидкости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238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14414" y="62967"/>
            <a:ext cx="7929586" cy="1102042"/>
            <a:chOff x="1214414" y="62967"/>
            <a:chExt cx="7929586" cy="1102042"/>
          </a:xfrm>
        </p:grpSpPr>
        <p:sp>
          <p:nvSpPr>
            <p:cNvPr id="3" name="TextBox 2"/>
            <p:cNvSpPr txBox="1"/>
            <p:nvPr/>
          </p:nvSpPr>
          <p:spPr>
            <a:xfrm>
              <a:off x="1214414" y="285728"/>
              <a:ext cx="6715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Вязкость</a:t>
              </a:r>
              <a:endPara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286776" y="857232"/>
              <a:ext cx="857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ВНИИР</a:t>
              </a:r>
              <a:endParaRPr lang="ru-RU" sz="1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5" name="Picture 1" descr="\\713-1\обменник\Untitled-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07632" y="62967"/>
              <a:ext cx="422086" cy="794265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714348" y="785794"/>
            <a:ext cx="735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Определение динамической вязкости</a:t>
            </a:r>
            <a:endParaRPr lang="ru-RU" sz="1600" b="1" dirty="0">
              <a:solidFill>
                <a:schemeClr val="bg2"/>
              </a:solidFill>
            </a:endParaRPr>
          </a:p>
        </p:txBody>
      </p:sp>
      <p:pic>
        <p:nvPicPr>
          <p:cNvPr id="1028" name="Picture 4" descr="Вязкость Автоматические капиллярные вискозиметры HERZOG HVU 481/4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2857520" cy="372904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578645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Для жидких нефтепродуктов с вязкостью 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от 1 до 6000 Па∙с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428736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Автоматический капиллярный вискозиметр</a:t>
            </a:r>
            <a:endParaRPr lang="ru-RU" sz="1400" dirty="0">
              <a:solidFill>
                <a:schemeClr val="bg2"/>
              </a:solidFill>
            </a:endParaRPr>
          </a:p>
        </p:txBody>
      </p:sp>
      <p:pic>
        <p:nvPicPr>
          <p:cNvPr id="1030" name="Picture 6" descr="VISCO BASIC вискозиметр ротационный Брукфиль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071678"/>
            <a:ext cx="2438406" cy="335758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143504" y="1500174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Ротационный вискозиметр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7818" y="571501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Для природных битумов, тяжелых нефтей и нефтепродуктов </a:t>
            </a:r>
            <a:endParaRPr lang="ru-RU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222761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Вязкость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785794"/>
            <a:ext cx="735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Определение кинематической вязкости</a:t>
            </a:r>
            <a:endParaRPr lang="ru-RU" sz="1600" b="1" dirty="0">
              <a:solidFill>
                <a:schemeClr val="bg2"/>
              </a:solidFill>
            </a:endParaRPr>
          </a:p>
        </p:txBody>
      </p:sp>
      <p:pic>
        <p:nvPicPr>
          <p:cNvPr id="34818" name="Picture 2" descr="http://www.neolabllc.ru/images/lab/02/img/03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1928826" cy="37147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121442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Капиллярный вискозиметр 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Кэннон-Фенске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02" y="121442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Капиллярный вискозиметр 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Уббелоде</a:t>
            </a:r>
            <a:endParaRPr lang="ru-RU" sz="1400" dirty="0">
              <a:solidFill>
                <a:schemeClr val="bg2"/>
              </a:solidFill>
            </a:endParaRPr>
          </a:p>
        </p:txBody>
      </p:sp>
      <p:pic>
        <p:nvPicPr>
          <p:cNvPr id="34820" name="Picture 4" descr="http://www.neolabllc.ru/images/lab/02/img/06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000240"/>
            <a:ext cx="1785950" cy="3714776"/>
          </a:xfrm>
          <a:prstGeom prst="rect">
            <a:avLst/>
          </a:prstGeom>
          <a:noFill/>
        </p:spPr>
      </p:pic>
      <p:pic>
        <p:nvPicPr>
          <p:cNvPr id="34822" name="Picture 6" descr="http://www.budinfo.org.ua/doc/1304923.html_files/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928802"/>
            <a:ext cx="1643074" cy="37862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43636" y="121442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Капиллярный вискозиметр 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Пинкевича</a:t>
            </a:r>
            <a:endParaRPr lang="ru-RU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214414" y="62967"/>
            <a:ext cx="7929586" cy="1102042"/>
            <a:chOff x="1214414" y="62967"/>
            <a:chExt cx="7929586" cy="1102042"/>
          </a:xfrm>
        </p:grpSpPr>
        <p:sp>
          <p:nvSpPr>
            <p:cNvPr id="4" name="TextBox 3"/>
            <p:cNvSpPr txBox="1"/>
            <p:nvPr/>
          </p:nvSpPr>
          <p:spPr>
            <a:xfrm>
              <a:off x="1214414" y="285728"/>
              <a:ext cx="6715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Вязкость</a:t>
              </a:r>
              <a:endPara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86776" y="857232"/>
              <a:ext cx="857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ВНИИР</a:t>
              </a:r>
              <a:endParaRPr lang="ru-RU" sz="1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6" name="Picture 1" descr="\\713-1\обменник\Untitled-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07632" y="62967"/>
              <a:ext cx="422086" cy="794265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1500166" y="928670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2"/>
                </a:solidFill>
              </a:rPr>
              <a:t>Поточный вибрационный вискозиметр типа 7827</a:t>
            </a:r>
            <a:endParaRPr lang="ru-RU" sz="1800" b="1" dirty="0">
              <a:solidFill>
                <a:schemeClr val="bg2"/>
              </a:solidFill>
            </a:endParaRPr>
          </a:p>
        </p:txBody>
      </p:sp>
      <p:pic>
        <p:nvPicPr>
          <p:cNvPr id="36868" name="Picture 4" descr="http://www.vspmos.ru/mobrey/img/7827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643050"/>
            <a:ext cx="3143272" cy="4214842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2857496"/>
          <a:ext cx="5214974" cy="643890"/>
        </p:xfrm>
        <a:graphic>
          <a:graphicData uri="http://schemas.openxmlformats.org/drawingml/2006/table">
            <a:tbl>
              <a:tblPr/>
              <a:tblGrid>
                <a:gridCol w="2571768"/>
                <a:gridCol w="2643206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b="1" dirty="0"/>
                        <a:t>Диапазон измерения вязкости</a:t>
                      </a:r>
                      <a:endParaRPr lang="ru-RU" dirty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solidFill>
                            <a:schemeClr val="bg2"/>
                          </a:solidFill>
                        </a:rPr>
                        <a:t>От 1 до 20 000 </a:t>
                      </a:r>
                      <a:r>
                        <a:rPr lang="ru-RU" dirty="0" err="1">
                          <a:solidFill>
                            <a:schemeClr val="bg2"/>
                          </a:solidFill>
                        </a:rPr>
                        <a:t>сПз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8" y="4357694"/>
          <a:ext cx="6072230" cy="643890"/>
        </p:xfrm>
        <a:graphic>
          <a:graphicData uri="http://schemas.openxmlformats.org/drawingml/2006/table">
            <a:tbl>
              <a:tblPr/>
              <a:tblGrid>
                <a:gridCol w="2643206"/>
                <a:gridCol w="3429024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b="1" dirty="0"/>
                        <a:t>Основная погрешность по измерению вязкости</a:t>
                      </a:r>
                      <a:endParaRPr lang="ru-RU" dirty="0"/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solidFill>
                            <a:schemeClr val="bg2"/>
                          </a:solidFill>
                        </a:rPr>
                        <a:t>±1% полной шкалы </a:t>
                      </a:r>
                      <a:endParaRPr lang="ru-RU" dirty="0" smtClean="0">
                        <a:solidFill>
                          <a:schemeClr val="bg2"/>
                        </a:solidFill>
                      </a:endParaRPr>
                    </a:p>
                    <a:p>
                      <a:pPr fontAlgn="t"/>
                      <a:r>
                        <a:rPr lang="ru-RU" dirty="0" smtClean="0">
                          <a:solidFill>
                            <a:schemeClr val="bg2"/>
                          </a:solidFill>
                        </a:rPr>
                        <a:t>(0,2 </a:t>
                      </a:r>
                      <a:r>
                        <a:rPr lang="ru-RU" dirty="0" err="1">
                          <a:solidFill>
                            <a:schemeClr val="bg2"/>
                          </a:solidFill>
                        </a:rPr>
                        <a:t>сПз</a:t>
                      </a:r>
                      <a:r>
                        <a:rPr lang="ru-RU" dirty="0">
                          <a:solidFill>
                            <a:schemeClr val="bg2"/>
                          </a:solidFill>
                        </a:rPr>
                        <a:t> в диапазоне </a:t>
                      </a:r>
                      <a:r>
                        <a:rPr lang="ru-RU" dirty="0" smtClean="0">
                          <a:solidFill>
                            <a:schemeClr val="bg2"/>
                          </a:solidFill>
                        </a:rPr>
                        <a:t>0,5-10 </a:t>
                      </a:r>
                      <a:r>
                        <a:rPr lang="ru-RU" dirty="0" err="1" smtClean="0">
                          <a:solidFill>
                            <a:schemeClr val="bg2"/>
                          </a:solidFill>
                        </a:rPr>
                        <a:t>сПз</a:t>
                      </a:r>
                      <a:r>
                        <a:rPr lang="ru-RU" dirty="0">
                          <a:solidFill>
                            <a:schemeClr val="bg2"/>
                          </a:solidFill>
                        </a:rPr>
                        <a:t>)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14414" y="62967"/>
            <a:ext cx="7929586" cy="1102042"/>
            <a:chOff x="1214414" y="62967"/>
            <a:chExt cx="7929586" cy="1102042"/>
          </a:xfrm>
        </p:grpSpPr>
        <p:sp>
          <p:nvSpPr>
            <p:cNvPr id="3" name="TextBox 2"/>
            <p:cNvSpPr txBox="1"/>
            <p:nvPr/>
          </p:nvSpPr>
          <p:spPr>
            <a:xfrm>
              <a:off x="1214414" y="285728"/>
              <a:ext cx="6715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Объемное влагосодержание</a:t>
              </a:r>
              <a:endPara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286776" y="857232"/>
              <a:ext cx="857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ВНИИР</a:t>
              </a:r>
              <a:endParaRPr lang="ru-RU" sz="1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5" name="Picture 1" descr="\\713-1\обменник\Untitled-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07632" y="62967"/>
              <a:ext cx="422086" cy="794265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1571604" y="785794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bg2"/>
                </a:solidFill>
              </a:rPr>
              <a:t>Методы определения содержания воды</a:t>
            </a:r>
            <a:endParaRPr lang="ru-RU" sz="18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571612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Метод Дина-Старка</a:t>
            </a:r>
            <a:endParaRPr lang="ru-RU" sz="1400" dirty="0">
              <a:solidFill>
                <a:schemeClr val="bg2"/>
              </a:solidFill>
            </a:endParaRPr>
          </a:p>
        </p:txBody>
      </p:sp>
      <p:pic>
        <p:nvPicPr>
          <p:cNvPr id="1026" name="Picture 2" descr="http://laboratoryequipment.ru/attach/user755/good_G6d317I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3116"/>
            <a:ext cx="2500330" cy="39290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57686" y="1500174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Титрование по методу Карла Фишера</a:t>
            </a:r>
            <a:endParaRPr lang="ru-RU" sz="1400" dirty="0">
              <a:solidFill>
                <a:schemeClr val="bg2"/>
              </a:solidFill>
            </a:endParaRPr>
          </a:p>
        </p:txBody>
      </p:sp>
      <p:pic>
        <p:nvPicPr>
          <p:cNvPr id="1028" name="Picture 4" descr="http://irtech.info/upload/iblock/f1f/f1fbfe72e530ccfe97b1a94929399a1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857364"/>
            <a:ext cx="3429024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14414" y="62967"/>
            <a:ext cx="7929586" cy="1102042"/>
            <a:chOff x="1214414" y="62967"/>
            <a:chExt cx="7929586" cy="1102042"/>
          </a:xfrm>
        </p:grpSpPr>
        <p:sp>
          <p:nvSpPr>
            <p:cNvPr id="3" name="TextBox 2"/>
            <p:cNvSpPr txBox="1"/>
            <p:nvPr/>
          </p:nvSpPr>
          <p:spPr>
            <a:xfrm>
              <a:off x="1214414" y="285728"/>
              <a:ext cx="6715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Поверка рабочих средств измерений плотности</a:t>
              </a:r>
              <a:endPara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286776" y="857232"/>
              <a:ext cx="857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ВНИИР</a:t>
              </a:r>
              <a:endParaRPr lang="ru-RU" sz="1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5" name="Picture 1" descr="\\713-1\обменник\Untitled-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07632" y="62967"/>
              <a:ext cx="422086" cy="794265"/>
            </a:xfrm>
            <a:prstGeom prst="rect">
              <a:avLst/>
            </a:prstGeom>
            <a:noFill/>
          </p:spPr>
        </p:pic>
      </p:grpSp>
      <p:pic>
        <p:nvPicPr>
          <p:cNvPr id="29700" name="Picture 4" descr="http://www.td-izmerenie.ru/netcat_files/116_14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2214578" cy="22145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72" y="1000108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Преобразователь плотности жидкости измерительный модели 7835 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1571612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/>
                </a:solidFill>
              </a:rPr>
              <a:t>Диапазон измерений плотности      от 300 до 1100 кг/ м</a:t>
            </a:r>
            <a:r>
              <a:rPr lang="ru-RU" sz="1400" baseline="30000" dirty="0" smtClean="0">
                <a:solidFill>
                  <a:schemeClr val="bg2"/>
                </a:solidFill>
              </a:rPr>
              <a:t>3</a:t>
            </a:r>
          </a:p>
          <a:p>
            <a:r>
              <a:rPr lang="ru-RU" sz="1400" dirty="0" smtClean="0">
                <a:solidFill>
                  <a:schemeClr val="bg2"/>
                </a:solidFill>
              </a:rPr>
              <a:t> 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2" y="192880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/>
                </a:solidFill>
              </a:rPr>
              <a:t>Предел допустимой основной  погрешности измерений плотности		 ± 0,15 кг/ м</a:t>
            </a:r>
            <a:r>
              <a:rPr lang="ru-RU" sz="1400" baseline="30000" dirty="0" smtClean="0">
                <a:solidFill>
                  <a:schemeClr val="bg2"/>
                </a:solidFill>
              </a:rPr>
              <a:t>3</a:t>
            </a:r>
            <a:endParaRPr lang="ru-RU" sz="1400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857628"/>
            <a:ext cx="8715436" cy="197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ase Dynami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85860"/>
            <a:ext cx="3429024" cy="3030205"/>
          </a:xfrm>
          <a:prstGeom prst="rect">
            <a:avLst/>
          </a:prstGeom>
        </p:spPr>
      </p:pic>
      <p:pic>
        <p:nvPicPr>
          <p:cNvPr id="47108" name="Picture 4" descr="C:\Работа\ГЭТ 87\2012-2013\udvn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3643338" cy="2143164"/>
          </a:xfrm>
          <a:prstGeom prst="rect">
            <a:avLst/>
          </a:prstGeom>
          <a:noFill/>
        </p:spPr>
      </p:pic>
      <p:pic>
        <p:nvPicPr>
          <p:cNvPr id="47109" name="Picture 5" descr="C:\Работа\ГЭТ 87\2012-2013\ВСН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429132"/>
            <a:ext cx="3286148" cy="2053417"/>
          </a:xfrm>
          <a:prstGeom prst="rect">
            <a:avLst/>
          </a:prstGeom>
          <a:noFill/>
          <a:ln cmpd="tri">
            <a:solidFill>
              <a:schemeClr val="tx1"/>
            </a:solidFill>
          </a:ln>
        </p:spPr>
      </p:pic>
      <p:pic>
        <p:nvPicPr>
          <p:cNvPr id="47110" name="Picture 6" descr="C:\Работа\ГЭТ 87\2012-2013\ПВН-6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929066"/>
            <a:ext cx="2703527" cy="27196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29256" y="121442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УДВН-1пм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450057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ВСН-2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5852" y="1285860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Dynanics</a:t>
            </a:r>
            <a:endParaRPr lang="ru-RU" sz="1600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611506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ПВН- 615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214414" y="62967"/>
            <a:ext cx="7929586" cy="1102042"/>
            <a:chOff x="1214414" y="62967"/>
            <a:chExt cx="7929586" cy="1102042"/>
          </a:xfrm>
        </p:grpSpPr>
        <p:sp>
          <p:nvSpPr>
            <p:cNvPr id="13" name="TextBox 12"/>
            <p:cNvSpPr txBox="1"/>
            <p:nvPr/>
          </p:nvSpPr>
          <p:spPr>
            <a:xfrm>
              <a:off x="1214414" y="285728"/>
              <a:ext cx="6715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Объемное влагосодержание</a:t>
              </a:r>
              <a:endPara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86776" y="857232"/>
              <a:ext cx="857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ВНИИР</a:t>
              </a:r>
              <a:endParaRPr lang="ru-RU" sz="1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5" name="Picture 1" descr="\\713-1\обменник\Untitled-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07632" y="62967"/>
              <a:ext cx="422086" cy="79426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928670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характеристики применяемых 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  измерения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объемного влагосодержания 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746976"/>
              </p:ext>
            </p:extLst>
          </p:nvPr>
        </p:nvGraphicFramePr>
        <p:xfrm>
          <a:off x="714348" y="1714488"/>
          <a:ext cx="7858180" cy="495870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/>
                  </a:outerShdw>
                </a:effectLst>
              </a:tblPr>
              <a:tblGrid>
                <a:gridCol w="2100031"/>
                <a:gridCol w="2303260"/>
                <a:gridCol w="3454889"/>
              </a:tblGrid>
              <a:tr h="485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Модель 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влагомера</a:t>
                      </a: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Диапазон 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измерений,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об. доли воды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Абсолютная погрешность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600" dirty="0" smtClean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об. доли воды</a:t>
                      </a:r>
                      <a:endParaRPr lang="ru-RU" sz="16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3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ВСН-2-ХХ</a:t>
                      </a: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0-60</a:t>
                      </a: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 </a:t>
                      </a:r>
                      <a:r>
                        <a:rPr lang="ru-RU" sz="1400" dirty="0" err="1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поддиапазоне</a:t>
                      </a: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0-20) </a:t>
                      </a: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0.2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 </a:t>
                      </a:r>
                      <a:r>
                        <a:rPr lang="ru-RU" sz="1400" dirty="0" err="1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поддиапазоне</a:t>
                      </a: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20-60) </a:t>
                      </a: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1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0-100</a:t>
                      </a: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 </a:t>
                      </a:r>
                      <a:r>
                        <a:rPr lang="ru-RU" sz="1400" dirty="0" err="1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поддиапазоне</a:t>
                      </a: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0-70) </a:t>
                      </a: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1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 </a:t>
                      </a:r>
                      <a:r>
                        <a:rPr lang="ru-RU" sz="1400" dirty="0" err="1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поддиапазоне</a:t>
                      </a: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70-100) </a:t>
                      </a: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1.5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УДВН-1пм</a:t>
                      </a: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0.01-2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0.05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0.01-6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0.08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0.01-10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0.1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0.1-20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(0.10+0.01*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0.1-30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.10+0.015*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W)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ПВН-615</a:t>
                      </a: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0.01-50.0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0.7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50.0-70.0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0.9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70.0-99.9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1.4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Phase Dynamics, 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модель 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0-2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0.05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0.1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4-10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0.15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10-20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0.2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Phase Dynamics, 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модель 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0-10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0.15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10-20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0.2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20-70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1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70-100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1.5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214414" y="62967"/>
            <a:ext cx="7929586" cy="1102042"/>
            <a:chOff x="1214414" y="62967"/>
            <a:chExt cx="7929586" cy="1102042"/>
          </a:xfrm>
        </p:grpSpPr>
        <p:sp>
          <p:nvSpPr>
            <p:cNvPr id="9" name="TextBox 8"/>
            <p:cNvSpPr txBox="1"/>
            <p:nvPr/>
          </p:nvSpPr>
          <p:spPr>
            <a:xfrm>
              <a:off x="1214414" y="285728"/>
              <a:ext cx="6715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Объемное влагосодержание</a:t>
              </a:r>
              <a:endPara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86776" y="857232"/>
              <a:ext cx="857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ВНИИР</a:t>
              </a:r>
              <a:endParaRPr lang="ru-RU" sz="1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1" name="Picture 1" descr="\\713-1\обменник\Untitled-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07632" y="62967"/>
              <a:ext cx="422086" cy="79426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1214422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Обобщенные характеристики применяемых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  измерения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объемного влагосодержания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6" y="2214554"/>
          <a:ext cx="7715304" cy="3558734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214974"/>
                <a:gridCol w="2500330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Характеристика</a:t>
                      </a:r>
                      <a:endParaRPr lang="ru-RU" sz="20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Значение</a:t>
                      </a:r>
                      <a:endParaRPr lang="ru-RU" sz="20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6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Диапазон измерений, % об. доли воды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0…100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6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Абсолютная погрешность в диапазоне 0..2 %,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об. доли воды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6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Абсолютная погрешность в диапазоне 2..10%,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об. доли воды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6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Абсолютная погрешность в диапазоне 10..20%,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об. доли воды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0,15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6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Абсолютная погрешность в диапазоне 20..70%,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об. доли воды</a:t>
                      </a: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6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Абсолютная погрешность в диапазоне 70..100%,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об. доли воды</a:t>
                      </a: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8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14414" y="285728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Объемное влагосодержание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54033"/>
            <a:ext cx="7425145" cy="660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349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20150121_1206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290"/>
            <a:ext cx="4357718" cy="580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6000768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Влагомер эталонный товарной нефти мобильный УДВН-1эм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\\Rt-n66u\VERBATIM_HD\Privat\USERS\Yura\Копия IMG_68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290"/>
            <a:ext cx="700092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5715016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Влагомер эталонный (компаратор) товарной нефти поточный УДВН-1эп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785794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Установки и стенды, предназначенные для калибровки и поверки средств измерений объемного влагосодержания нефти 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28794" y="1500174"/>
          <a:ext cx="5328264" cy="521208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/>
                  </a:outerShdw>
                </a:effectLst>
              </a:tblPr>
              <a:tblGrid>
                <a:gridCol w="2247440"/>
                <a:gridCol w="1566358"/>
                <a:gridCol w="1514466"/>
              </a:tblGrid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Диапазон  воспроизведения</a:t>
                      </a: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Погрешность воспроизведения</a:t>
                      </a: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3200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Мобильная установка МТП-3 для поверки поточных влагомеров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нефти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– 2 %</a:t>
                      </a: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0,025 %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– 10 %</a:t>
                      </a: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0,05 %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– 20 %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0,</a:t>
                      </a: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%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– 60 %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0,25 %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200"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Мобильная установка поверки влагомеров нефти типа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МТП-1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%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0,02 %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0 %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0,04 %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0 %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0,25 %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–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0 %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0,06 %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– 60 %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0,08 %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0 %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0, 5 %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200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поверки (калибровки)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влагомеров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AT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VL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%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0,01 %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0 %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0,03 %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–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0 %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0,05 %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–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0 %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0,1 %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поверки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калибровки влагомеров «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Phase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Dynamics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 –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0 %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  ± 0,1 %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86776" y="857232"/>
            <a:ext cx="857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ВНИИР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1" descr="\\713-1\обменник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7632" y="62967"/>
            <a:ext cx="422086" cy="794265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1214414" y="62967"/>
            <a:ext cx="7929586" cy="1102042"/>
            <a:chOff x="1214414" y="62967"/>
            <a:chExt cx="7929586" cy="1102042"/>
          </a:xfrm>
        </p:grpSpPr>
        <p:sp>
          <p:nvSpPr>
            <p:cNvPr id="9" name="TextBox 8"/>
            <p:cNvSpPr txBox="1"/>
            <p:nvPr/>
          </p:nvSpPr>
          <p:spPr>
            <a:xfrm>
              <a:off x="1214414" y="285728"/>
              <a:ext cx="6715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Объемное влагосодержание</a:t>
              </a:r>
              <a:endPara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86776" y="857232"/>
              <a:ext cx="857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ВНИИР</a:t>
              </a:r>
              <a:endParaRPr lang="ru-RU" sz="1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1" name="Picture 1" descr="\\713-1\обменник\Untitled-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07632" y="62967"/>
              <a:ext cx="422086" cy="79426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1285860"/>
            <a:ext cx="7500990" cy="212365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Метрологические  характеристики  эталона</a:t>
            </a:r>
            <a:endParaRPr lang="en-US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ГЭТ 87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-2011</a:t>
            </a:r>
            <a:endParaRPr lang="ru-RU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 smtClean="0">
              <a:solidFill>
                <a:schemeClr val="bg2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Диапазон  воспроизведения  объемного влагосодержания нефти и нефтепродуктов:</a:t>
            </a:r>
          </a:p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0,01 ÷ 99,9%</a:t>
            </a:r>
            <a:endParaRPr lang="ru-RU" sz="2000" dirty="0">
              <a:solidFill>
                <a:schemeClr val="bg2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57158" y="3555316"/>
          <a:ext cx="8572560" cy="1945386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14446"/>
                <a:gridCol w="1122204"/>
                <a:gridCol w="1166811"/>
                <a:gridCol w="1258197"/>
                <a:gridCol w="1258197"/>
                <a:gridCol w="1294508"/>
                <a:gridCol w="1258197"/>
              </a:tblGrid>
              <a:tr h="85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Диапазон влагосодержания, %  об. доли воды</a:t>
                      </a: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Среднее </a:t>
                      </a:r>
                      <a:r>
                        <a:rPr lang="ru-RU" sz="1100" dirty="0" err="1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квадратическое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отклонение, </a:t>
                      </a:r>
                      <a:r>
                        <a:rPr lang="en-US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об. доли воды</a:t>
                      </a: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Неисключенная систематическая погрешность, </a:t>
                      </a:r>
                      <a:r>
                        <a:rPr lang="en-US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 об. доли воды</a:t>
                      </a: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Стандартная неопределенность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 типу А, </a:t>
                      </a:r>
                      <a:r>
                        <a:rPr lang="en-US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100" baseline="-250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100" baseline="-250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endParaRPr lang="ru-RU" sz="11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 об. доли воды</a:t>
                      </a: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Стандартная неопределенность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 типу В, </a:t>
                      </a:r>
                      <a:r>
                        <a:rPr lang="en-US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100" baseline="-250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 об. доли воды</a:t>
                      </a: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Суммарная стандартная неопределенность,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100" baseline="-250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%  об. доли воды</a:t>
                      </a: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Расширенная неопределенность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 К=2, </a:t>
                      </a:r>
                      <a:r>
                        <a:rPr lang="en-US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1100" baseline="-250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об. доли воды</a:t>
                      </a: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6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0,01-0,1</a:t>
                      </a: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1·10</a:t>
                      </a:r>
                      <a:r>
                        <a:rPr lang="ru-RU" sz="1400" baseline="300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baseline="300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·10</a:t>
                      </a:r>
                      <a:r>
                        <a:rPr lang="ru-RU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1·10</a:t>
                      </a:r>
                      <a:r>
                        <a:rPr lang="ru-RU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7·10</a:t>
                      </a:r>
                      <a:r>
                        <a:rPr lang="ru-RU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3,5</a:t>
                      </a: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·10</a:t>
                      </a:r>
                      <a:r>
                        <a:rPr lang="ru-RU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6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0,1-1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aseline="300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baseline="300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1,14</a:t>
                      </a: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40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5,5</a:t>
                      </a: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·10</a:t>
                      </a:r>
                      <a:r>
                        <a:rPr lang="ru-RU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5,7</a:t>
                      </a: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·10</a:t>
                      </a:r>
                      <a:r>
                        <a:rPr lang="ru-RU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·10</a:t>
                      </a:r>
                      <a:r>
                        <a:rPr lang="ru-RU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6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4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aseline="300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baseline="300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2,86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aseline="300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4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</a:t>
                      </a:r>
                      <a:r>
                        <a:rPr lang="en-US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</a:t>
                      </a:r>
                      <a:r>
                        <a:rPr lang="en-US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38</a:t>
                      </a: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40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39</a:t>
                      </a: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40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2,8</a:t>
                      </a:r>
                      <a:r>
                        <a:rPr lang="ru-RU" sz="14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·10</a:t>
                      </a:r>
                      <a:r>
                        <a:rPr lang="ru-RU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baseline="3000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6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4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aseline="300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baseline="300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5,73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aseline="300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4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aseline="300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baseline="300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76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aseline="300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4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2,79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aseline="300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4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5,6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·10</a:t>
                      </a:r>
                      <a:r>
                        <a:rPr lang="ru-RU" sz="1400" baseline="300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baseline="30000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479" marR="46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86776" y="857232"/>
            <a:ext cx="857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ВНИИР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Picture 1" descr="\\713-1\обменник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7632" y="62967"/>
            <a:ext cx="422086" cy="794265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1214414" y="62967"/>
            <a:ext cx="7929586" cy="1102042"/>
            <a:chOff x="1214414" y="62967"/>
            <a:chExt cx="7929586" cy="1102042"/>
          </a:xfrm>
        </p:grpSpPr>
        <p:sp>
          <p:nvSpPr>
            <p:cNvPr id="8" name="TextBox 7"/>
            <p:cNvSpPr txBox="1"/>
            <p:nvPr/>
          </p:nvSpPr>
          <p:spPr>
            <a:xfrm>
              <a:off x="1214414" y="285728"/>
              <a:ext cx="6715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Объемное влагосодержание</a:t>
              </a:r>
              <a:endPara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86776" y="857232"/>
              <a:ext cx="857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ВНИИР</a:t>
              </a:r>
              <a:endParaRPr lang="ru-RU" sz="1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0" name="Picture 1" descr="\\713-1\обменник\Untitled-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07632" y="62967"/>
              <a:ext cx="422086" cy="79426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4" descr="Новый эталон сз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8045478" cy="585791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4414" y="142852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Объемное влагосодержание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388"/>
            <a:ext cx="9144000" cy="5287224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660232" y="404663"/>
            <a:ext cx="1584176" cy="585321"/>
          </a:xfrm>
          <a:prstGeom prst="wedgeRoundRectCallout">
            <a:avLst>
              <a:gd name="adj1" fmla="val -19996"/>
              <a:gd name="adj2" fmla="val 1760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Дозировочный насос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929190" y="1928802"/>
            <a:ext cx="1995704" cy="585321"/>
          </a:xfrm>
          <a:prstGeom prst="wedgeRoundRectCallout">
            <a:avLst>
              <a:gd name="adj1" fmla="val 14302"/>
              <a:gd name="adj2" fmla="val 16470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Бак с </a:t>
            </a:r>
            <a:r>
              <a:rPr lang="ru-RU" sz="1600" dirty="0" err="1" smtClean="0">
                <a:solidFill>
                  <a:schemeClr val="bg2"/>
                </a:solidFill>
              </a:rPr>
              <a:t>компанентом</a:t>
            </a:r>
            <a:r>
              <a:rPr lang="ru-RU" sz="1600" dirty="0" smtClean="0">
                <a:solidFill>
                  <a:schemeClr val="bg2"/>
                </a:solidFill>
              </a:rPr>
              <a:t> смеси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948264" y="5877272"/>
            <a:ext cx="1584176" cy="585321"/>
          </a:xfrm>
          <a:prstGeom prst="wedgeRoundRectCallout">
            <a:avLst>
              <a:gd name="adj1" fmla="val 14302"/>
              <a:gd name="adj2" fmla="val -12057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Электронные весы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271324" y="5584611"/>
            <a:ext cx="1584176" cy="585321"/>
          </a:xfrm>
          <a:prstGeom prst="wedgeRoundRectCallout">
            <a:avLst>
              <a:gd name="adj1" fmla="val 48600"/>
              <a:gd name="adj2" fmla="val -27679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Массовый расходомер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403648" y="5796510"/>
            <a:ext cx="1800200" cy="408243"/>
          </a:xfrm>
          <a:prstGeom prst="wedgeRoundRectCallout">
            <a:avLst>
              <a:gd name="adj1" fmla="val 56598"/>
              <a:gd name="adj2" fmla="val -53239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Теплообменник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423186" y="999306"/>
            <a:ext cx="1804998" cy="585321"/>
          </a:xfrm>
          <a:prstGeom prst="wedgeRoundRectCallout">
            <a:avLst>
              <a:gd name="adj1" fmla="val -60150"/>
              <a:gd name="adj2" fmla="val 32771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Циркуляционный насос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303748" y="361448"/>
            <a:ext cx="1476164" cy="432921"/>
          </a:xfrm>
          <a:prstGeom prst="wedgeRoundRectCallout">
            <a:avLst>
              <a:gd name="adj1" fmla="val 62841"/>
              <a:gd name="adj2" fmla="val 4440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Компенсатор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95536" y="188640"/>
            <a:ext cx="1728192" cy="605729"/>
          </a:xfrm>
          <a:prstGeom prst="wedgeRoundRectCallout">
            <a:avLst>
              <a:gd name="adj1" fmla="val 114498"/>
              <a:gd name="adj2" fmla="val 22884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Преобразователь температуры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23191" y="1044927"/>
            <a:ext cx="1728192" cy="605729"/>
          </a:xfrm>
          <a:prstGeom prst="wedgeRoundRectCallout">
            <a:avLst>
              <a:gd name="adj1" fmla="val 137503"/>
              <a:gd name="adj2" fmla="val 1675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Преобразователь давления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86776" y="857232"/>
            <a:ext cx="857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ВНИИР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6" name="Picture 1" descr="\\713-1\обменник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632" y="62967"/>
            <a:ext cx="422086" cy="794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konvels.ru/upload/46768633926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500570"/>
            <a:ext cx="1905002" cy="15573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572008"/>
            <a:ext cx="628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/>
                </a:solidFill>
              </a:rPr>
              <a:t>Вибрационный промышленный плотномер жидкости </a:t>
            </a:r>
            <a:r>
              <a:rPr lang="ru-RU" sz="1600" dirty="0" err="1" smtClean="0">
                <a:solidFill>
                  <a:schemeClr val="bg2"/>
                </a:solidFill>
              </a:rPr>
              <a:t>Sarasota</a:t>
            </a:r>
            <a:r>
              <a:rPr lang="ru-RU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smtClean="0">
                <a:solidFill>
                  <a:schemeClr val="bg2"/>
                </a:solidFill>
              </a:rPr>
              <a:t>FD 960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5214950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/>
                </a:solidFill>
              </a:rPr>
              <a:t>Диапазон измерений плотности      от 0 до 2100 кг/ м</a:t>
            </a:r>
            <a:r>
              <a:rPr lang="ru-RU" sz="1400" baseline="30000" dirty="0" smtClean="0">
                <a:solidFill>
                  <a:schemeClr val="bg2"/>
                </a:solidFill>
              </a:rPr>
              <a:t>3</a:t>
            </a:r>
          </a:p>
          <a:p>
            <a:r>
              <a:rPr lang="ru-RU" sz="1400" dirty="0" smtClean="0">
                <a:solidFill>
                  <a:schemeClr val="bg2"/>
                </a:solidFill>
              </a:rPr>
              <a:t> 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5786454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/>
                </a:solidFill>
              </a:rPr>
              <a:t>Предел допустимой основной  погрешности измерений плотности			 ± 0,1 кг/ м</a:t>
            </a:r>
            <a:r>
              <a:rPr lang="ru-RU" sz="1400" baseline="30000" dirty="0" smtClean="0">
                <a:solidFill>
                  <a:schemeClr val="bg2"/>
                </a:solidFill>
              </a:rPr>
              <a:t>3</a:t>
            </a:r>
            <a:endParaRPr lang="ru-RU" sz="1400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49911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72132" y="1000108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Преобразователь плотности жидкости измерительный модели 78</a:t>
            </a:r>
            <a:r>
              <a:rPr lang="en-US" sz="1600" dirty="0" smtClean="0">
                <a:solidFill>
                  <a:schemeClr val="bg2"/>
                </a:solidFill>
              </a:rPr>
              <a:t>25 7826 7828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1928802"/>
            <a:ext cx="271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/>
                </a:solidFill>
              </a:rPr>
              <a:t>Диапазон измерений плотности      от </a:t>
            </a:r>
            <a:r>
              <a:rPr lang="en-US" sz="1400" dirty="0" smtClean="0">
                <a:solidFill>
                  <a:schemeClr val="bg2"/>
                </a:solidFill>
              </a:rPr>
              <a:t>60</a:t>
            </a:r>
            <a:r>
              <a:rPr lang="ru-RU" sz="1400" dirty="0" smtClean="0">
                <a:solidFill>
                  <a:schemeClr val="bg2"/>
                </a:solidFill>
              </a:rPr>
              <a:t>0 до </a:t>
            </a:r>
            <a:r>
              <a:rPr lang="en-US" sz="1400" dirty="0" smtClean="0">
                <a:solidFill>
                  <a:schemeClr val="bg2"/>
                </a:solidFill>
              </a:rPr>
              <a:t>125</a:t>
            </a:r>
            <a:r>
              <a:rPr lang="ru-RU" sz="1400" dirty="0" smtClean="0">
                <a:solidFill>
                  <a:schemeClr val="bg2"/>
                </a:solidFill>
              </a:rPr>
              <a:t>0 кг/ м</a:t>
            </a:r>
            <a:r>
              <a:rPr lang="ru-RU" sz="1400" baseline="30000" dirty="0" smtClean="0">
                <a:solidFill>
                  <a:schemeClr val="bg2"/>
                </a:solidFill>
              </a:rPr>
              <a:t>3</a:t>
            </a:r>
          </a:p>
          <a:p>
            <a:r>
              <a:rPr lang="ru-RU" sz="1400" dirty="0" smtClean="0">
                <a:solidFill>
                  <a:schemeClr val="bg2"/>
                </a:solidFill>
              </a:rPr>
              <a:t> 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84" y="2500306"/>
            <a:ext cx="2928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/>
                </a:solidFill>
              </a:rPr>
              <a:t>Предел допустимой основной  погрешности измерений плотности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smtClean="0">
                <a:solidFill>
                  <a:schemeClr val="bg2"/>
                </a:solidFill>
              </a:rPr>
              <a:t>± 1 кг/ м</a:t>
            </a:r>
            <a:r>
              <a:rPr lang="ru-RU" sz="1400" baseline="30000" dirty="0" smtClean="0">
                <a:solidFill>
                  <a:schemeClr val="bg2"/>
                </a:solidFill>
              </a:rPr>
              <a:t>3</a:t>
            </a:r>
            <a:endParaRPr lang="ru-RU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357290" y="220784"/>
            <a:ext cx="64294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метрологических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ГЭТ 87–75 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усовершенствованного ГЭТ 87-2011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309718"/>
              </p:ext>
            </p:extLst>
          </p:nvPr>
        </p:nvGraphicFramePr>
        <p:xfrm>
          <a:off x="142844" y="1142984"/>
          <a:ext cx="8813585" cy="449797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81304"/>
                <a:gridCol w="781304"/>
                <a:gridCol w="1062169"/>
                <a:gridCol w="1119252"/>
                <a:gridCol w="1185091"/>
                <a:gridCol w="1285988"/>
                <a:gridCol w="1215871"/>
                <a:gridCol w="1382606"/>
              </a:tblGrid>
              <a:tr h="3571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эталона</a:t>
                      </a:r>
                      <a:endParaRPr lang="ru-RU" sz="1400" b="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vert="vert27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Метрологические характеристики</a:t>
                      </a:r>
                      <a:endParaRPr lang="ru-RU" sz="1400" b="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0013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Диапазон </a:t>
                      </a:r>
                      <a:r>
                        <a:rPr lang="ru-RU" sz="900" dirty="0" err="1" smtClean="0">
                          <a:solidFill>
                            <a:schemeClr val="bg2"/>
                          </a:solidFill>
                          <a:effectLst/>
                        </a:rPr>
                        <a:t>воспроизве-дения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, % об. </a:t>
                      </a: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</a:rPr>
                        <a:t>доли 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воды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Среднее </a:t>
                      </a: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</a:rPr>
                        <a:t>квадратическое отклонение, </a:t>
                      </a:r>
                      <a:r>
                        <a:rPr lang="en-US" sz="900" dirty="0">
                          <a:solidFill>
                            <a:schemeClr val="bg2"/>
                          </a:solidFill>
                          <a:effectLst/>
                        </a:rPr>
                        <a:t>S,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% об. доли воды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Неисключенная </a:t>
                      </a: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</a:rPr>
                        <a:t>систематическая погрешность,</a:t>
                      </a:r>
                      <a:r>
                        <a:rPr lang="en-US" sz="900" dirty="0">
                          <a:solidFill>
                            <a:schemeClr val="bg2"/>
                          </a:solidFill>
                          <a:effectLst/>
                        </a:rPr>
                        <a:t> Θ</a:t>
                      </a:r>
                      <a:r>
                        <a:rPr lang="en-US" sz="900" dirty="0" smtClean="0">
                          <a:solidFill>
                            <a:schemeClr val="bg2"/>
                          </a:solidFill>
                          <a:effectLst/>
                        </a:rPr>
                        <a:t>,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 % об. доли воды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Стандартная </a:t>
                      </a: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</a:rPr>
                        <a:t>неопределенность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</a:rPr>
                        <a:t>оцененная по типу А, </a:t>
                      </a:r>
                      <a:r>
                        <a:rPr lang="en-US" sz="900" dirty="0">
                          <a:solidFill>
                            <a:schemeClr val="bg2"/>
                          </a:solidFill>
                          <a:effectLst/>
                        </a:rPr>
                        <a:t>U</a:t>
                      </a:r>
                      <a:r>
                        <a:rPr lang="en-US" sz="900" baseline="-25000" dirty="0">
                          <a:solidFill>
                            <a:schemeClr val="bg2"/>
                          </a:solidFill>
                          <a:effectLst/>
                        </a:rPr>
                        <a:t>A</a:t>
                      </a:r>
                      <a:r>
                        <a:rPr lang="ru-RU" sz="900" baseline="-25000" dirty="0">
                          <a:solidFill>
                            <a:schemeClr val="bg2"/>
                          </a:solidFill>
                          <a:effectLst/>
                        </a:rPr>
                        <a:t>, 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% об. доли воды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Стандартная </a:t>
                      </a: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</a:rPr>
                        <a:t>неопределенность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</a:rPr>
                        <a:t>оцененная по типу В, </a:t>
                      </a:r>
                      <a:r>
                        <a:rPr lang="en-US" sz="900" dirty="0">
                          <a:solidFill>
                            <a:schemeClr val="bg2"/>
                          </a:solidFill>
                          <a:effectLst/>
                        </a:rPr>
                        <a:t>U</a:t>
                      </a:r>
                      <a:r>
                        <a:rPr lang="en-US" sz="900" baseline="-25000" dirty="0">
                          <a:solidFill>
                            <a:schemeClr val="bg2"/>
                          </a:solidFill>
                          <a:effectLst/>
                        </a:rPr>
                        <a:t>B</a:t>
                      </a: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</a:rPr>
                        <a:t>, 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% об. доли воды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Суммарная </a:t>
                      </a: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</a:rPr>
                        <a:t>стандартная неопределенность,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2"/>
                          </a:solidFill>
                          <a:effectLst/>
                        </a:rPr>
                        <a:t>U</a:t>
                      </a:r>
                      <a:r>
                        <a:rPr lang="en-US" sz="900" baseline="-25000" dirty="0">
                          <a:solidFill>
                            <a:schemeClr val="bg2"/>
                          </a:solidFill>
                          <a:effectLst/>
                        </a:rPr>
                        <a:t>C</a:t>
                      </a:r>
                      <a:r>
                        <a:rPr lang="en-US" sz="900" dirty="0">
                          <a:solidFill>
                            <a:schemeClr val="bg2"/>
                          </a:solidFill>
                          <a:effectLst/>
                        </a:rPr>
                        <a:t>, </a:t>
                      </a:r>
                      <a:r>
                        <a:rPr lang="en-US" sz="900" dirty="0" smtClean="0">
                          <a:solidFill>
                            <a:schemeClr val="bg2"/>
                          </a:solidFill>
                          <a:effectLst/>
                        </a:rPr>
                        <a:t>%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 об. доли воды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Расширенная </a:t>
                      </a: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</a:rPr>
                        <a:t>неопределенность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</a:rPr>
                        <a:t>при К=2, </a:t>
                      </a:r>
                      <a:r>
                        <a:rPr lang="en-US" sz="900" dirty="0">
                          <a:solidFill>
                            <a:schemeClr val="bg2"/>
                          </a:solidFill>
                          <a:effectLst/>
                        </a:rPr>
                        <a:t>U</a:t>
                      </a:r>
                      <a:r>
                        <a:rPr lang="en-US" sz="900" baseline="-25000" dirty="0">
                          <a:solidFill>
                            <a:schemeClr val="bg2"/>
                          </a:solidFill>
                          <a:effectLst/>
                        </a:rPr>
                        <a:t>P</a:t>
                      </a: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bg2"/>
                          </a:solidFill>
                          <a:effectLst/>
                        </a:rPr>
                        <a:t>%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 об. доли воды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7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ГЭТ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87–75 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vert="vert27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0,05 – 60</a:t>
                      </a:r>
                      <a:endParaRPr lang="ru-RU" sz="1200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+mn-lt"/>
                        </a:rPr>
                        <a:t>23·10</a:t>
                      </a:r>
                      <a:r>
                        <a:rPr lang="ru-RU" sz="1200" kern="1200" baseline="30000" dirty="0" smtClean="0">
                          <a:effectLst/>
                          <a:latin typeface="+mn-lt"/>
                        </a:rPr>
                        <a:t>-4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+mn-lt"/>
                        </a:rPr>
                        <a:t>65·10</a:t>
                      </a:r>
                      <a:r>
                        <a:rPr lang="ru-RU" sz="1200" kern="12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sz="1200" kern="1200" baseline="30000" dirty="0" smtClean="0">
                          <a:effectLst/>
                          <a:latin typeface="+mn-lt"/>
                        </a:rPr>
                        <a:t>3</a:t>
                      </a:r>
                      <a:endParaRPr lang="ru-RU" sz="1200" kern="12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2742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Усовершенствованный</a:t>
                      </a:r>
                      <a:r>
                        <a:rPr lang="ru-RU" sz="1400" baseline="0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ГЭТ 87-2011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vert="vert27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0,01-0,1</a:t>
                      </a:r>
                      <a:endParaRPr lang="ru-RU" sz="1200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+mn-lt"/>
                        </a:rPr>
                        <a:t>1·10</a:t>
                      </a:r>
                      <a:r>
                        <a:rPr lang="ru-RU" sz="1200" kern="12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sz="1200" kern="1200" baseline="30000" dirty="0" smtClean="0">
                          <a:effectLst/>
                          <a:latin typeface="+mn-lt"/>
                        </a:rPr>
                        <a:t>3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</a:rPr>
                        <a:t>3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·10</a:t>
                      </a:r>
                      <a:r>
                        <a:rPr lang="ru-RU" sz="1200" kern="1200" baseline="300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200" kern="1200" baseline="30000" dirty="0">
                          <a:effectLst/>
                          <a:latin typeface="+mn-lt"/>
                        </a:rPr>
                        <a:t>3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+mn-lt"/>
                        </a:rPr>
                        <a:t>1·10</a:t>
                      </a:r>
                      <a:r>
                        <a:rPr lang="ru-RU" sz="1200" kern="1200" baseline="300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200" kern="1200" baseline="30000" dirty="0">
                          <a:effectLst/>
                          <a:latin typeface="+mn-lt"/>
                        </a:rPr>
                        <a:t>3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 kern="12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4</a:t>
                      </a:r>
                      <a:r>
                        <a:rPr lang="ru-RU" sz="1200" kern="1200" dirty="0">
                          <a:effectLst/>
                          <a:latin typeface="+mn-lt"/>
                          <a:sym typeface="Symbol"/>
                        </a:rPr>
                        <a:t>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10</a:t>
                      </a:r>
                      <a:r>
                        <a:rPr lang="ru-RU" sz="1200" kern="1200" baseline="300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200" kern="1200" baseline="30000" dirty="0">
                          <a:effectLst/>
                          <a:latin typeface="+mn-lt"/>
                        </a:rPr>
                        <a:t>3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 kern="1200" dirty="0">
                          <a:effectLst/>
                          <a:latin typeface="+mn-lt"/>
                        </a:rPr>
                        <a:t>,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7·10</a:t>
                      </a:r>
                      <a:r>
                        <a:rPr lang="ru-RU" sz="1200" kern="1200" baseline="300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200" kern="1200" baseline="30000" dirty="0">
                          <a:effectLst/>
                          <a:latin typeface="+mn-lt"/>
                        </a:rPr>
                        <a:t>3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</a:rPr>
                        <a:t>3,5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·10</a:t>
                      </a:r>
                      <a:r>
                        <a:rPr lang="ru-RU" sz="1200" kern="1200" baseline="300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200" kern="1200" baseline="30000" dirty="0">
                          <a:effectLst/>
                          <a:latin typeface="+mn-lt"/>
                        </a:rPr>
                        <a:t>3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742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0,1-1</a:t>
                      </a:r>
                      <a:r>
                        <a:rPr lang="en-US" sz="120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</a:rPr>
                        <a:t>1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,</a:t>
                      </a:r>
                      <a:r>
                        <a:rPr lang="en-US" sz="1200" kern="1200" dirty="0">
                          <a:effectLst/>
                          <a:latin typeface="+mn-lt"/>
                        </a:rPr>
                        <a:t>8</a:t>
                      </a:r>
                      <a:r>
                        <a:rPr lang="ru-RU" sz="1200" kern="1200" dirty="0">
                          <a:effectLst/>
                          <a:latin typeface="+mn-lt"/>
                          <a:sym typeface="Symbol"/>
                        </a:rPr>
                        <a:t>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10</a:t>
                      </a:r>
                      <a:r>
                        <a:rPr lang="ru-RU" sz="1200" kern="1200" baseline="300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200" kern="1200" baseline="30000" dirty="0">
                          <a:effectLst/>
                          <a:latin typeface="+mn-lt"/>
                        </a:rPr>
                        <a:t>3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+mn-lt"/>
                        </a:rPr>
                        <a:t>1,14</a:t>
                      </a:r>
                      <a:r>
                        <a:rPr lang="ru-RU" sz="1200" kern="1200" dirty="0">
                          <a:effectLst/>
                          <a:latin typeface="+mn-lt"/>
                          <a:sym typeface="Symbol"/>
                        </a:rPr>
                        <a:t>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10</a:t>
                      </a:r>
                      <a:r>
                        <a:rPr lang="ru-RU" sz="1200" kern="1200" baseline="30000" dirty="0">
                          <a:effectLst/>
                          <a:latin typeface="+mn-lt"/>
                        </a:rPr>
                        <a:t>-2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</a:rPr>
                        <a:t>1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,</a:t>
                      </a:r>
                      <a:r>
                        <a:rPr lang="en-US" sz="1200" kern="1200" dirty="0">
                          <a:effectLst/>
                          <a:latin typeface="+mn-lt"/>
                        </a:rPr>
                        <a:t>8</a:t>
                      </a:r>
                      <a:r>
                        <a:rPr lang="ru-RU" sz="1200" kern="1200" dirty="0">
                          <a:effectLst/>
                          <a:latin typeface="+mn-lt"/>
                          <a:sym typeface="Symbol"/>
                        </a:rPr>
                        <a:t>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10</a:t>
                      </a:r>
                      <a:r>
                        <a:rPr lang="ru-RU" sz="1200" kern="1200" baseline="300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200" kern="1200" baseline="30000" dirty="0">
                          <a:effectLst/>
                          <a:latin typeface="+mn-lt"/>
                        </a:rPr>
                        <a:t>3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</a:rPr>
                        <a:t>5,5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·10</a:t>
                      </a:r>
                      <a:r>
                        <a:rPr lang="ru-RU" sz="1200" kern="1200" baseline="300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200" kern="1200" baseline="30000" dirty="0">
                          <a:effectLst/>
                          <a:latin typeface="+mn-lt"/>
                        </a:rPr>
                        <a:t>3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</a:rPr>
                        <a:t>5,7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·10</a:t>
                      </a:r>
                      <a:r>
                        <a:rPr lang="ru-RU" sz="1200" kern="1200" baseline="300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200" kern="1200" baseline="30000" dirty="0">
                          <a:effectLst/>
                          <a:latin typeface="+mn-lt"/>
                        </a:rPr>
                        <a:t>3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</a:rPr>
                        <a:t>1,2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·10</a:t>
                      </a:r>
                      <a:r>
                        <a:rPr lang="ru-RU" sz="1200" kern="1200" baseline="300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200" kern="1200" baseline="30000" dirty="0">
                          <a:effectLst/>
                          <a:latin typeface="+mn-lt"/>
                        </a:rPr>
                        <a:t>2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742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ru-RU" sz="120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20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ru-RU" sz="1200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+mn-lt"/>
                        </a:rPr>
                        <a:t>2,</a:t>
                      </a:r>
                      <a:r>
                        <a:rPr lang="en-US" sz="1200" kern="12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ru-RU" sz="1200" kern="1200" dirty="0" smtClean="0">
                          <a:effectLst/>
                          <a:latin typeface="+mn-lt"/>
                          <a:sym typeface="Symbol"/>
                        </a:rPr>
                        <a:t></a:t>
                      </a:r>
                      <a:r>
                        <a:rPr lang="ru-RU" sz="1200" kern="1200" dirty="0" smtClean="0">
                          <a:effectLst/>
                          <a:latin typeface="+mn-lt"/>
                        </a:rPr>
                        <a:t>10</a:t>
                      </a:r>
                      <a:r>
                        <a:rPr lang="ru-RU" sz="1200" kern="12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sz="1200" kern="1200" baseline="30000" dirty="0" smtClean="0">
                          <a:effectLst/>
                          <a:latin typeface="+mn-lt"/>
                        </a:rPr>
                        <a:t>3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+mn-lt"/>
                        </a:rPr>
                        <a:t>2,86</a:t>
                      </a:r>
                      <a:r>
                        <a:rPr lang="ru-RU" sz="1200" kern="1200" dirty="0">
                          <a:effectLst/>
                          <a:latin typeface="+mn-lt"/>
                          <a:sym typeface="Symbol"/>
                        </a:rPr>
                        <a:t>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10</a:t>
                      </a:r>
                      <a:r>
                        <a:rPr lang="ru-RU" sz="1200" kern="1200" baseline="30000" dirty="0">
                          <a:effectLst/>
                          <a:latin typeface="+mn-lt"/>
                        </a:rPr>
                        <a:t>-2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+mn-lt"/>
                        </a:rPr>
                        <a:t>2,</a:t>
                      </a:r>
                      <a:r>
                        <a:rPr lang="en-US" sz="1200" kern="1200" dirty="0">
                          <a:effectLst/>
                          <a:latin typeface="+mn-lt"/>
                        </a:rPr>
                        <a:t>2</a:t>
                      </a:r>
                      <a:r>
                        <a:rPr lang="ru-RU" sz="1200" kern="1200" dirty="0">
                          <a:effectLst/>
                          <a:latin typeface="+mn-lt"/>
                          <a:sym typeface="Symbol"/>
                        </a:rPr>
                        <a:t>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10</a:t>
                      </a:r>
                      <a:r>
                        <a:rPr lang="ru-RU" sz="1200" kern="1200" baseline="300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200" kern="1200" baseline="30000" dirty="0">
                          <a:effectLst/>
                          <a:latin typeface="+mn-lt"/>
                        </a:rPr>
                        <a:t>3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+mn-lt"/>
                        </a:rPr>
                        <a:t>1,</a:t>
                      </a:r>
                      <a:r>
                        <a:rPr lang="en-US" sz="1200" kern="1200" dirty="0">
                          <a:effectLst/>
                          <a:latin typeface="+mn-lt"/>
                        </a:rPr>
                        <a:t>38</a:t>
                      </a:r>
                      <a:r>
                        <a:rPr lang="ru-RU" sz="1200" kern="1200" dirty="0">
                          <a:effectLst/>
                          <a:latin typeface="+mn-lt"/>
                          <a:sym typeface="Symbol"/>
                        </a:rPr>
                        <a:t>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10</a:t>
                      </a:r>
                      <a:r>
                        <a:rPr lang="ru-RU" sz="1200" kern="1200" baseline="30000" dirty="0">
                          <a:effectLst/>
                          <a:latin typeface="+mn-lt"/>
                        </a:rPr>
                        <a:t>-2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</a:rPr>
                        <a:t>1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,</a:t>
                      </a:r>
                      <a:r>
                        <a:rPr lang="en-US" sz="1200" kern="1200" dirty="0">
                          <a:effectLst/>
                          <a:latin typeface="+mn-lt"/>
                        </a:rPr>
                        <a:t>39</a:t>
                      </a:r>
                      <a:r>
                        <a:rPr lang="ru-RU" sz="1200" kern="1200" dirty="0">
                          <a:effectLst/>
                          <a:latin typeface="+mn-lt"/>
                          <a:sym typeface="Symbol"/>
                        </a:rPr>
                        <a:t>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10</a:t>
                      </a:r>
                      <a:r>
                        <a:rPr lang="ru-RU" sz="1200" kern="1200" baseline="30000" dirty="0">
                          <a:effectLst/>
                          <a:latin typeface="+mn-lt"/>
                        </a:rPr>
                        <a:t>-2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</a:rPr>
                        <a:t>2,8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·10</a:t>
                      </a:r>
                      <a:r>
                        <a:rPr lang="ru-RU" sz="1200" kern="1200" baseline="300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200" kern="1200" baseline="30000" dirty="0">
                          <a:effectLst/>
                          <a:latin typeface="+mn-lt"/>
                        </a:rPr>
                        <a:t>2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742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60</a:t>
                      </a:r>
                      <a:r>
                        <a:rPr lang="ru-RU" sz="120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20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99,9</a:t>
                      </a:r>
                      <a:endParaRPr lang="ru-RU" sz="1200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+mn-lt"/>
                        </a:rPr>
                        <a:t>4,</a:t>
                      </a:r>
                      <a:r>
                        <a:rPr lang="en-US" sz="1200" kern="1200" dirty="0">
                          <a:effectLst/>
                          <a:latin typeface="+mn-lt"/>
                        </a:rPr>
                        <a:t>3</a:t>
                      </a:r>
                      <a:r>
                        <a:rPr lang="ru-RU" sz="1200" kern="1200" dirty="0">
                          <a:effectLst/>
                          <a:latin typeface="+mn-lt"/>
                          <a:sym typeface="Symbol"/>
                        </a:rPr>
                        <a:t>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10</a:t>
                      </a:r>
                      <a:r>
                        <a:rPr lang="ru-RU" sz="1200" kern="1200" baseline="300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200" kern="1200" baseline="30000" dirty="0">
                          <a:effectLst/>
                          <a:latin typeface="+mn-lt"/>
                        </a:rPr>
                        <a:t>3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+mn-lt"/>
                        </a:rPr>
                        <a:t>5,73</a:t>
                      </a:r>
                      <a:r>
                        <a:rPr lang="ru-RU" sz="1200" kern="1200" dirty="0">
                          <a:effectLst/>
                          <a:latin typeface="+mn-lt"/>
                          <a:sym typeface="Symbol"/>
                        </a:rPr>
                        <a:t>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10</a:t>
                      </a:r>
                      <a:r>
                        <a:rPr lang="ru-RU" sz="1200" kern="1200" baseline="30000" dirty="0">
                          <a:effectLst/>
                          <a:latin typeface="+mn-lt"/>
                        </a:rPr>
                        <a:t>-2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+mn-lt"/>
                        </a:rPr>
                        <a:t>4,</a:t>
                      </a:r>
                      <a:r>
                        <a:rPr lang="en-US" sz="1200" kern="1200" dirty="0">
                          <a:effectLst/>
                          <a:latin typeface="+mn-lt"/>
                        </a:rPr>
                        <a:t>3</a:t>
                      </a:r>
                      <a:r>
                        <a:rPr lang="ru-RU" sz="1200" kern="1200" dirty="0">
                          <a:effectLst/>
                          <a:latin typeface="+mn-lt"/>
                          <a:sym typeface="Symbol"/>
                        </a:rPr>
                        <a:t>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10</a:t>
                      </a:r>
                      <a:r>
                        <a:rPr lang="ru-RU" sz="1200" kern="1200" baseline="300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200" kern="1200" baseline="30000" dirty="0">
                          <a:effectLst/>
                          <a:latin typeface="+mn-lt"/>
                        </a:rPr>
                        <a:t>3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+mn-lt"/>
                        </a:rPr>
                        <a:t>2,</a:t>
                      </a:r>
                      <a:r>
                        <a:rPr lang="en-US" sz="1200" kern="1200" dirty="0">
                          <a:effectLst/>
                          <a:latin typeface="+mn-lt"/>
                        </a:rPr>
                        <a:t>76</a:t>
                      </a:r>
                      <a:r>
                        <a:rPr lang="ru-RU" sz="1200" kern="1200" dirty="0">
                          <a:effectLst/>
                          <a:latin typeface="+mn-lt"/>
                          <a:sym typeface="Symbol"/>
                        </a:rPr>
                        <a:t>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10</a:t>
                      </a:r>
                      <a:r>
                        <a:rPr lang="ru-RU" sz="1200" kern="1200" baseline="30000" dirty="0">
                          <a:effectLst/>
                          <a:latin typeface="+mn-lt"/>
                        </a:rPr>
                        <a:t>-2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</a:rPr>
                        <a:t>2,79</a:t>
                      </a:r>
                      <a:r>
                        <a:rPr lang="ru-RU" sz="1200" kern="1200" dirty="0">
                          <a:effectLst/>
                          <a:latin typeface="+mn-lt"/>
                          <a:sym typeface="Symbol"/>
                        </a:rPr>
                        <a:t>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10</a:t>
                      </a:r>
                      <a:r>
                        <a:rPr lang="ru-RU" sz="1200" kern="1200" baseline="30000" dirty="0">
                          <a:effectLst/>
                          <a:latin typeface="+mn-lt"/>
                        </a:rPr>
                        <a:t>-2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</a:rPr>
                        <a:t>5,6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·10</a:t>
                      </a:r>
                      <a:r>
                        <a:rPr lang="ru-RU" sz="1200" kern="1200" baseline="300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200" kern="1200" baseline="30000" dirty="0">
                          <a:effectLst/>
                          <a:latin typeface="+mn-lt"/>
                        </a:rPr>
                        <a:t>2</a:t>
                      </a:r>
                      <a:endParaRPr lang="ru-RU" sz="1200" kern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49" marR="6294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47638" y="5581471"/>
            <a:ext cx="88566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Неопределенность воспроизведения единицы объемного влагосодержания нефти и нефтепродуктов  уменьшена:</a:t>
            </a:r>
          </a:p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 в 5 раз в диапазоне 0,01 -:- 10 % об. доли воды</a:t>
            </a:r>
          </a:p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в 2 раза в диапазоне 10 -:- 60 % об. доли воды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6776" y="785794"/>
            <a:ext cx="857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ВНИИР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1" descr="\\713-1\обменник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7632" y="-24"/>
            <a:ext cx="422086" cy="79426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02198" y="1038362"/>
            <a:ext cx="270755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22920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Пределы допускаемой основной  абсолютной погрешности измерений плотности : от ± 0,1 до </a:t>
            </a:r>
            <a:r>
              <a:rPr lang="ru-RU" dirty="0">
                <a:solidFill>
                  <a:schemeClr val="bg2"/>
                </a:solidFill>
              </a:rPr>
              <a:t>± </a:t>
            </a:r>
            <a:r>
              <a:rPr lang="ru-RU" dirty="0" smtClean="0">
                <a:solidFill>
                  <a:schemeClr val="bg2"/>
                </a:solidFill>
              </a:rPr>
              <a:t>0,35 кг</a:t>
            </a:r>
            <a:r>
              <a:rPr lang="ru-RU" dirty="0">
                <a:solidFill>
                  <a:schemeClr val="bg2"/>
                </a:solidFill>
              </a:rPr>
              <a:t>/ м</a:t>
            </a:r>
            <a:r>
              <a:rPr lang="ru-RU" baseline="30000" dirty="0">
                <a:solidFill>
                  <a:schemeClr val="bg2"/>
                </a:solidFill>
              </a:rPr>
              <a:t>3</a:t>
            </a:r>
          </a:p>
          <a:p>
            <a:endParaRPr lang="ru-RU" baseline="30000" dirty="0">
              <a:solidFill>
                <a:schemeClr val="bg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Преобразователь плотности и расхода </a:t>
            </a:r>
            <a:r>
              <a:rPr lang="en-US" b="1" dirty="0" smtClean="0">
                <a:solidFill>
                  <a:schemeClr val="bg2"/>
                </a:solidFill>
              </a:rPr>
              <a:t>CDM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29309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Диапазон измерений </a:t>
            </a:r>
            <a:r>
              <a:rPr lang="ru-RU" dirty="0">
                <a:solidFill>
                  <a:schemeClr val="bg2"/>
                </a:solidFill>
              </a:rPr>
              <a:t>плотности </a:t>
            </a:r>
            <a:r>
              <a:rPr lang="ru-RU" dirty="0" smtClean="0">
                <a:solidFill>
                  <a:schemeClr val="bg2"/>
                </a:solidFill>
              </a:rPr>
              <a:t>от 300 до </a:t>
            </a:r>
            <a:r>
              <a:rPr lang="ru-RU" dirty="0">
                <a:solidFill>
                  <a:schemeClr val="bg2"/>
                </a:solidFill>
              </a:rPr>
              <a:t>1300 кг/ м</a:t>
            </a:r>
            <a:r>
              <a:rPr lang="ru-RU" baseline="30000" dirty="0">
                <a:solidFill>
                  <a:schemeClr val="bg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97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поверочная схема для средств измерений плотности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Описание: a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357166"/>
            <a:ext cx="9144000" cy="65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74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286776" y="62967"/>
            <a:ext cx="857224" cy="1102042"/>
            <a:chOff x="8286776" y="62967"/>
            <a:chExt cx="857224" cy="1102042"/>
          </a:xfrm>
        </p:grpSpPr>
        <p:sp>
          <p:nvSpPr>
            <p:cNvPr id="3" name="TextBox 2"/>
            <p:cNvSpPr txBox="1"/>
            <p:nvPr/>
          </p:nvSpPr>
          <p:spPr>
            <a:xfrm>
              <a:off x="8286776" y="857232"/>
              <a:ext cx="857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ВНИИР</a:t>
              </a:r>
              <a:endParaRPr lang="ru-RU" sz="1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4" name="Picture 1" descr="\\713-1\обменник\Untitled-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07632" y="62967"/>
              <a:ext cx="422086" cy="794265"/>
            </a:xfrm>
            <a:prstGeom prst="rect">
              <a:avLst/>
            </a:prstGeom>
            <a:noFill/>
          </p:spPr>
        </p:pic>
      </p:grpSp>
      <p:pic>
        <p:nvPicPr>
          <p:cNvPr id="1028" name="Picture 4" descr="ГЭТ 18-2000 Государственный первичный эталон единицы плотност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2520280" cy="317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15678" y="20913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dirty="0" smtClean="0">
                <a:solidFill>
                  <a:schemeClr val="bg2"/>
                </a:solidFill>
              </a:rPr>
              <a:t>C</a:t>
            </a:r>
            <a:r>
              <a:rPr lang="ru-RU" sz="1400" dirty="0" smtClean="0">
                <a:solidFill>
                  <a:schemeClr val="bg2"/>
                </a:solidFill>
              </a:rPr>
              <a:t>остоит </a:t>
            </a:r>
            <a:r>
              <a:rPr lang="ru-RU" sz="1400" dirty="0">
                <a:solidFill>
                  <a:schemeClr val="bg2"/>
                </a:solidFill>
              </a:rPr>
              <a:t>из комплекса следующих средств измерений:</a:t>
            </a:r>
          </a:p>
          <a:p>
            <a:pPr algn="just"/>
            <a:r>
              <a:rPr lang="ru-RU" sz="1400" dirty="0">
                <a:solidFill>
                  <a:schemeClr val="bg2"/>
                </a:solidFill>
              </a:rPr>
              <a:t>- эталонный стеклянный поплавок № 21951 с номинальным значением плотности 1,0200944·10</a:t>
            </a:r>
            <a:r>
              <a:rPr lang="ru-RU" sz="1400" baseline="30000" dirty="0">
                <a:solidFill>
                  <a:schemeClr val="bg2"/>
                </a:solidFill>
              </a:rPr>
              <a:t>3</a:t>
            </a:r>
            <a:r>
              <a:rPr lang="ru-RU" sz="1400" dirty="0">
                <a:solidFill>
                  <a:schemeClr val="bg2"/>
                </a:solidFill>
              </a:rPr>
              <a:t> кг/м</a:t>
            </a:r>
            <a:r>
              <a:rPr lang="ru-RU" sz="1400" baseline="30000" dirty="0">
                <a:solidFill>
                  <a:schemeClr val="bg2"/>
                </a:solidFill>
              </a:rPr>
              <a:t>3</a:t>
            </a:r>
            <a:r>
              <a:rPr lang="ru-RU" sz="1400" dirty="0">
                <a:solidFill>
                  <a:schemeClr val="bg2"/>
                </a:solidFill>
              </a:rPr>
              <a:t>;</a:t>
            </a:r>
          </a:p>
          <a:p>
            <a:pPr algn="just"/>
            <a:r>
              <a:rPr lang="ru-RU" sz="1400" dirty="0">
                <a:solidFill>
                  <a:schemeClr val="bg2"/>
                </a:solidFill>
              </a:rPr>
              <a:t>- эталонная сфера из ситалла диаметром 90 мм № 1;</a:t>
            </a:r>
          </a:p>
          <a:p>
            <a:pPr algn="just"/>
            <a:r>
              <a:rPr lang="ru-RU" sz="1400" dirty="0">
                <a:solidFill>
                  <a:schemeClr val="bg2"/>
                </a:solidFill>
              </a:rPr>
              <a:t>- установка для гидростатического взвешивания (компаратор).</a:t>
            </a:r>
          </a:p>
          <a:p>
            <a:pPr algn="just"/>
            <a:r>
              <a:rPr lang="ru-RU" sz="1400" dirty="0" smtClean="0">
                <a:solidFill>
                  <a:schemeClr val="bg2"/>
                </a:solidFill>
              </a:rPr>
              <a:t>Государственный </a:t>
            </a:r>
            <a:r>
              <a:rPr lang="ru-RU" sz="1400" dirty="0">
                <a:solidFill>
                  <a:schemeClr val="bg2"/>
                </a:solidFill>
              </a:rPr>
              <a:t>первичный эталон обеспечивает воспроизведение единицы плотности со среднеквадратическим отклонением результата измерений </a:t>
            </a:r>
            <a:r>
              <a:rPr lang="ru-RU" sz="1400" i="1" dirty="0">
                <a:solidFill>
                  <a:schemeClr val="bg2"/>
                </a:solidFill>
              </a:rPr>
              <a:t>S</a:t>
            </a:r>
            <a:r>
              <a:rPr lang="ru-RU" sz="1400" dirty="0">
                <a:solidFill>
                  <a:schemeClr val="bg2"/>
                </a:solidFill>
              </a:rPr>
              <a:t>, не превышающим 4·10</a:t>
            </a:r>
            <a:r>
              <a:rPr lang="ru-RU" sz="1400" baseline="30000" dirty="0">
                <a:solidFill>
                  <a:schemeClr val="bg2"/>
                </a:solidFill>
              </a:rPr>
              <a:t>-4</a:t>
            </a:r>
            <a:r>
              <a:rPr lang="ru-RU" sz="1400" dirty="0">
                <a:solidFill>
                  <a:schemeClr val="bg2"/>
                </a:solidFill>
              </a:rPr>
              <a:t> кг/м</a:t>
            </a:r>
            <a:r>
              <a:rPr lang="ru-RU" sz="1400" baseline="30000" dirty="0">
                <a:solidFill>
                  <a:schemeClr val="bg2"/>
                </a:solidFill>
              </a:rPr>
              <a:t>3</a:t>
            </a:r>
            <a:r>
              <a:rPr lang="ru-RU" sz="1400" dirty="0">
                <a:solidFill>
                  <a:schemeClr val="bg2"/>
                </a:solidFill>
              </a:rPr>
              <a:t>.</a:t>
            </a:r>
          </a:p>
          <a:p>
            <a:pPr algn="just"/>
            <a:r>
              <a:rPr lang="ru-RU" sz="1400" dirty="0">
                <a:solidFill>
                  <a:schemeClr val="bg2"/>
                </a:solidFill>
              </a:rPr>
              <a:t>Неисключенная систематическая погрешность </a:t>
            </a:r>
            <a:r>
              <a:rPr lang="el-GR" sz="1400" dirty="0" smtClean="0">
                <a:solidFill>
                  <a:schemeClr val="bg2"/>
                </a:solidFill>
              </a:rPr>
              <a:t>Θ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>
                <a:solidFill>
                  <a:schemeClr val="bg2"/>
                </a:solidFill>
              </a:rPr>
              <a:t>не превышает 2,1·10</a:t>
            </a:r>
            <a:r>
              <a:rPr lang="ru-RU" sz="1400" baseline="30000" dirty="0">
                <a:solidFill>
                  <a:schemeClr val="bg2"/>
                </a:solidFill>
              </a:rPr>
              <a:t>-3</a:t>
            </a:r>
            <a:r>
              <a:rPr lang="ru-RU" sz="1400" dirty="0">
                <a:solidFill>
                  <a:schemeClr val="bg2"/>
                </a:solidFill>
              </a:rPr>
              <a:t> кг/м</a:t>
            </a:r>
            <a:r>
              <a:rPr lang="ru-RU" sz="1400" baseline="30000" dirty="0">
                <a:solidFill>
                  <a:schemeClr val="bg2"/>
                </a:solidFill>
              </a:rPr>
              <a:t>3</a:t>
            </a:r>
            <a:r>
              <a:rPr lang="ru-RU" sz="14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60099"/>
            <a:ext cx="7819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Государственный первичный эталон единицы плотности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4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14414" y="62967"/>
            <a:ext cx="7929586" cy="1102042"/>
            <a:chOff x="1214414" y="62967"/>
            <a:chExt cx="7929586" cy="1102042"/>
          </a:xfrm>
        </p:grpSpPr>
        <p:sp>
          <p:nvSpPr>
            <p:cNvPr id="3" name="TextBox 2"/>
            <p:cNvSpPr txBox="1"/>
            <p:nvPr/>
          </p:nvSpPr>
          <p:spPr>
            <a:xfrm>
              <a:off x="1214414" y="285728"/>
              <a:ext cx="6715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Поверка рабочих средств измерений плотности</a:t>
              </a:r>
              <a:endPara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286776" y="857232"/>
              <a:ext cx="857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ВНИИР</a:t>
              </a:r>
              <a:endParaRPr lang="ru-RU" sz="1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5" name="Picture 1" descr="\\713-1\обменник\Untitled-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07632" y="62967"/>
              <a:ext cx="422086" cy="794265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435138" y="1165009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Рабочие эталоны плотности 1-го разряда – Установки на базе металлических напорных пикнометров</a:t>
            </a:r>
            <a:endParaRPr lang="ru-RU" sz="1600" dirty="0">
              <a:solidFill>
                <a:schemeClr val="bg2"/>
              </a:solidFill>
            </a:endParaRPr>
          </a:p>
        </p:txBody>
      </p:sp>
      <p:pic>
        <p:nvPicPr>
          <p:cNvPr id="30722" name="Picture 2" descr="http://ua.all.biz/img/ua/catalog/57645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4214842" cy="3612722"/>
          </a:xfrm>
          <a:prstGeom prst="rect">
            <a:avLst/>
          </a:prstGeom>
          <a:noFill/>
        </p:spPr>
      </p:pic>
      <p:pic>
        <p:nvPicPr>
          <p:cNvPr id="30724" name="Picture 4" descr="http://kipenergy.ru/i/products/portable-install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714488"/>
            <a:ext cx="4422352" cy="35719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429264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/>
                </a:solidFill>
              </a:rPr>
              <a:t>Диапазон измерений  плотности  	от  700 до 1100 кг/ м</a:t>
            </a:r>
            <a:r>
              <a:rPr lang="ru-RU" sz="1400" baseline="30000" dirty="0" smtClean="0">
                <a:solidFill>
                  <a:schemeClr val="bg2"/>
                </a:solidFill>
              </a:rPr>
              <a:t>3 </a:t>
            </a:r>
          </a:p>
          <a:p>
            <a:r>
              <a:rPr lang="ru-RU" sz="1400" dirty="0" smtClean="0">
                <a:solidFill>
                  <a:schemeClr val="bg2"/>
                </a:solidFill>
              </a:rPr>
              <a:t>Абсолютная погрешность                  </a:t>
            </a:r>
            <a:r>
              <a:rPr lang="ru-RU" sz="1400" b="1" dirty="0">
                <a:solidFill>
                  <a:schemeClr val="bg2"/>
                </a:solidFill>
                <a:cs typeface="Times New Roman" pitchFamily="18" charset="0"/>
              </a:rPr>
              <a:t>±  </a:t>
            </a:r>
            <a:r>
              <a:rPr lang="ru-RU" sz="1400" dirty="0">
                <a:solidFill>
                  <a:schemeClr val="bg2"/>
                </a:solidFill>
              </a:rPr>
              <a:t>0,1 кг/ м</a:t>
            </a:r>
            <a:r>
              <a:rPr lang="ru-RU" sz="1400" baseline="30000" dirty="0">
                <a:solidFill>
                  <a:schemeClr val="bg2"/>
                </a:solidFill>
              </a:rPr>
              <a:t>3</a:t>
            </a:r>
            <a:r>
              <a:rPr lang="ru-RU" sz="14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353" y="5398681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/>
                </a:solidFill>
              </a:rPr>
              <a:t>Диапазон измерений  плотности  	от  0 до 3000 кг/ м</a:t>
            </a:r>
            <a:r>
              <a:rPr lang="ru-RU" sz="1400" baseline="30000" dirty="0" smtClean="0">
                <a:solidFill>
                  <a:schemeClr val="bg2"/>
                </a:solidFill>
              </a:rPr>
              <a:t>3 </a:t>
            </a:r>
          </a:p>
          <a:p>
            <a:r>
              <a:rPr lang="ru-RU" sz="1400" dirty="0" smtClean="0">
                <a:solidFill>
                  <a:schemeClr val="bg2"/>
                </a:solidFill>
              </a:rPr>
              <a:t>Абсолютная погрешность                 </a:t>
            </a:r>
            <a:r>
              <a:rPr lang="ru-RU" sz="1400" b="1" dirty="0">
                <a:solidFill>
                  <a:schemeClr val="bg2"/>
                </a:solidFill>
                <a:cs typeface="Times New Roman" pitchFamily="18" charset="0"/>
              </a:rPr>
              <a:t>±  </a:t>
            </a:r>
            <a:r>
              <a:rPr lang="ru-RU" sz="1400" dirty="0">
                <a:solidFill>
                  <a:schemeClr val="bg2"/>
                </a:solidFill>
              </a:rPr>
              <a:t>0,1 кг/ м</a:t>
            </a:r>
            <a:r>
              <a:rPr lang="ru-RU" sz="1400" baseline="30000" dirty="0">
                <a:solidFill>
                  <a:schemeClr val="bg2"/>
                </a:solidFill>
              </a:rPr>
              <a:t>3</a:t>
            </a:r>
            <a:r>
              <a:rPr lang="ru-RU" sz="1400" dirty="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89" y="428604"/>
            <a:ext cx="643263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6602</TotalTime>
  <Words>1714</Words>
  <Application>Microsoft Office PowerPoint</Application>
  <PresentationFormat>Экран (4:3)</PresentationFormat>
  <Paragraphs>371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NIO-6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XTreme.ws</cp:lastModifiedBy>
  <cp:revision>544</cp:revision>
  <dcterms:created xsi:type="dcterms:W3CDTF">2008-01-23T10:34:46Z</dcterms:created>
  <dcterms:modified xsi:type="dcterms:W3CDTF">2016-08-24T04:28:19Z</dcterms:modified>
</cp:coreProperties>
</file>